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84" r:id="rId3"/>
    <p:sldId id="283" r:id="rId4"/>
    <p:sldId id="294" r:id="rId5"/>
    <p:sldId id="295" r:id="rId6"/>
    <p:sldId id="296" r:id="rId7"/>
    <p:sldId id="300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19A"/>
    <a:srgbClr val="00AEA8"/>
    <a:srgbClr val="696158"/>
    <a:srgbClr val="696258"/>
    <a:srgbClr val="00B2A9"/>
    <a:srgbClr val="F8F8F8"/>
    <a:srgbClr val="469F9A"/>
    <a:srgbClr val="1BA299"/>
    <a:srgbClr val="9E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04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419FB-ED11-484D-B2C0-2EC1D0A9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894B-7D49-4146-9563-007B1E9F5EA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9CEF6-949B-4358-9558-445AE0910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0156" y="5077841"/>
            <a:ext cx="5560525" cy="130350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500" smtClean="0"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0156" y="6443520"/>
            <a:ext cx="8874340" cy="37306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1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Empty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92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5797" y="857250"/>
            <a:ext cx="8643871" cy="526891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733" y="94775"/>
            <a:ext cx="8772935" cy="4260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3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6888" y="1313234"/>
            <a:ext cx="8642469" cy="4883285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2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33" y="94775"/>
            <a:ext cx="8902668" cy="4260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6888" y="833478"/>
            <a:ext cx="4270441" cy="5292685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7457" y="833477"/>
            <a:ext cx="4262575" cy="5292685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5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402360"/>
            <a:ext cx="4270441" cy="472380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7457" y="1402359"/>
            <a:ext cx="4262575" cy="472380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6888" y="1600200"/>
            <a:ext cx="4270441" cy="452596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1728" y="1600199"/>
            <a:ext cx="4261104" cy="452596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46888" y="845260"/>
            <a:ext cx="4270441" cy="523672"/>
          </a:xfrm>
        </p:spPr>
        <p:txBody>
          <a:bodyPr/>
          <a:lstStyle>
            <a:lvl1pPr marL="0" indent="0">
              <a:buClr>
                <a:srgbClr val="00B2A9"/>
              </a:buClr>
              <a:buFont typeface="Wingdings" panose="05000000000000000000" pitchFamily="2" charset="2"/>
              <a:buNone/>
              <a:defRPr sz="2800" b="1">
                <a:solidFill>
                  <a:srgbClr val="01A19A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81728" y="839348"/>
            <a:ext cx="4261104" cy="523672"/>
          </a:xfrm>
        </p:spPr>
        <p:txBody>
          <a:bodyPr/>
          <a:lstStyle>
            <a:lvl1pPr marL="0" indent="0">
              <a:buClr>
                <a:srgbClr val="00B2A9"/>
              </a:buClr>
              <a:buFont typeface="Wingdings" panose="05000000000000000000" pitchFamily="2" charset="2"/>
              <a:buNone/>
              <a:defRPr sz="2800" b="1">
                <a:solidFill>
                  <a:srgbClr val="01A19A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33" y="94775"/>
            <a:ext cx="8902668" cy="4260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6888" y="1955800"/>
            <a:ext cx="4270441" cy="417036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81728" y="1955799"/>
            <a:ext cx="4261104" cy="417036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6888" y="1276122"/>
            <a:ext cx="4270441" cy="482528"/>
          </a:xfrm>
        </p:spPr>
        <p:txBody>
          <a:bodyPr/>
          <a:lstStyle>
            <a:lvl1pPr marL="0" indent="0">
              <a:buClr>
                <a:srgbClr val="00B2A9"/>
              </a:buClr>
              <a:buFont typeface="Wingdings" panose="05000000000000000000" pitchFamily="2" charset="2"/>
              <a:buNone/>
              <a:defRPr sz="2800" b="1">
                <a:solidFill>
                  <a:srgbClr val="01A19A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681728" y="1270210"/>
            <a:ext cx="4261104" cy="482528"/>
          </a:xfrm>
        </p:spPr>
        <p:txBody>
          <a:bodyPr/>
          <a:lstStyle>
            <a:lvl1pPr marL="0" indent="0">
              <a:buClr>
                <a:srgbClr val="00B2A9"/>
              </a:buClr>
              <a:buFont typeface="Wingdings" panose="05000000000000000000" pitchFamily="2" charset="2"/>
              <a:buNone/>
              <a:defRPr sz="2800" b="1">
                <a:solidFill>
                  <a:srgbClr val="01A19A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733" y="94775"/>
            <a:ext cx="8902668" cy="4260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4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5883-D328-BB47-9BAC-D95ED369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1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8" r:id="rId2"/>
    <p:sldLayoutId id="2147483651" r:id="rId3"/>
    <p:sldLayoutId id="2147483662" r:id="rId4"/>
    <p:sldLayoutId id="2147483650" r:id="rId5"/>
    <p:sldLayoutId id="2147483659" r:id="rId6"/>
    <p:sldLayoutId id="2147483663" r:id="rId7"/>
    <p:sldLayoutId id="2147483660" r:id="rId8"/>
    <p:sldLayoutId id="2147483661" r:id="rId9"/>
    <p:sldLayoutId id="2147483665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GFF portfolio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SECOND INVESTORS GROUP, St Albans, United Kingdom, 17-18 February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8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Bangladesh: launched end of January</a:t>
            </a:r>
          </a:p>
          <a:p>
            <a:endParaRPr lang="en-US" dirty="0" smtClean="0"/>
          </a:p>
          <a:p>
            <a:r>
              <a:rPr lang="en-US" dirty="0" smtClean="0"/>
              <a:t>India: government </a:t>
            </a:r>
            <a:r>
              <a:rPr lang="en-US" dirty="0"/>
              <a:t>still determining its involvement with the </a:t>
            </a:r>
            <a:r>
              <a:rPr lang="en-US" dirty="0" smtClean="0"/>
              <a:t>GFF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decision </a:t>
            </a:r>
            <a:r>
              <a:rPr lang="en-US" dirty="0" smtClean="0"/>
              <a:t>expected </a:t>
            </a:r>
            <a:r>
              <a:rPr lang="en-US" dirty="0"/>
              <a:t>by the end of February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Mozambique: launch expected in March</a:t>
            </a:r>
          </a:p>
          <a:p>
            <a:endParaRPr lang="en-US" dirty="0" smtClean="0"/>
          </a:p>
          <a:p>
            <a:r>
              <a:rPr lang="en-US" dirty="0" smtClean="0"/>
              <a:t>Nigeria: determining most appropriate approach/scope (particularly national vs. state level)</a:t>
            </a:r>
          </a:p>
          <a:p>
            <a:endParaRPr lang="en-US" dirty="0" smtClean="0"/>
          </a:p>
          <a:p>
            <a:r>
              <a:rPr lang="en-US" dirty="0" smtClean="0"/>
              <a:t>Senegal: launched beginning of February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0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GFF portfolio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9" b="10955"/>
          <a:stretch/>
        </p:blipFill>
        <p:spPr>
          <a:xfrm>
            <a:off x="0" y="2451537"/>
            <a:ext cx="9144000" cy="381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8733" y="814550"/>
            <a:ext cx="8229600" cy="160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A19A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96158"/>
                </a:solidFill>
              </a:rPr>
              <a:t>Frontrunners: </a:t>
            </a:r>
            <a:r>
              <a:rPr lang="en-US" sz="2800" dirty="0" smtClean="0">
                <a:solidFill>
                  <a:srgbClr val="01A19A"/>
                </a:solidFill>
              </a:rPr>
              <a:t>DRC, Ethiopia, Kenya and Tanzania</a:t>
            </a:r>
          </a:p>
          <a:p>
            <a:pPr>
              <a:buClr>
                <a:srgbClr val="01A19A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96158"/>
                </a:solidFill>
              </a:rPr>
              <a:t>Second wave: </a:t>
            </a:r>
            <a:r>
              <a:rPr lang="en-US" sz="2800" dirty="0" smtClean="0">
                <a:solidFill>
                  <a:srgbClr val="C00000"/>
                </a:solidFill>
              </a:rPr>
              <a:t>Bangladesh, Cameroon, India, Liberia, Mozambique, Nigeria, Senegal, and Uganda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3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status at a glance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0779" y="773117"/>
            <a:ext cx="8508622" cy="5369898"/>
            <a:chOff x="510779" y="773117"/>
            <a:chExt cx="8508622" cy="5369898"/>
          </a:xfrm>
        </p:grpSpPr>
        <p:sp>
          <p:nvSpPr>
            <p:cNvPr id="4" name="Right Arrow 3"/>
            <p:cNvSpPr/>
            <p:nvPr/>
          </p:nvSpPr>
          <p:spPr>
            <a:xfrm>
              <a:off x="510779" y="2360777"/>
              <a:ext cx="8342962" cy="144960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776485" y="773117"/>
              <a:ext cx="0" cy="492864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76438" y="911175"/>
              <a:ext cx="2885217" cy="77312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Pioneers: Tanzania, </a:t>
              </a:r>
              <a:r>
                <a:rPr lang="en-US" dirty="0" smtClean="0">
                  <a:solidFill>
                    <a:schemeClr val="tx1"/>
                  </a:solidFill>
                </a:rPr>
                <a:t>Kenya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6439" y="1836696"/>
              <a:ext cx="5701410" cy="77312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Focused on national strategies first: DRC, Ethiopia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90026" y="3604367"/>
              <a:ext cx="3933293" cy="7030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Second wave quick starters: Cameroon, Liberia, Uganda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11166" y="4502275"/>
              <a:ext cx="3257950" cy="7030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Early 2016: Bangladesh, Mozambique, Senegal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880873" y="5439996"/>
              <a:ext cx="3138528" cy="7030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Determining approach: India, Nigeria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1219" y="2926811"/>
              <a:ext cx="759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4093" y="2926811"/>
              <a:ext cx="759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2016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00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Country platform</a:t>
            </a:r>
          </a:p>
          <a:p>
            <a:pPr lvl="1"/>
            <a:r>
              <a:rPr lang="en-US" dirty="0" smtClean="0"/>
              <a:t>Building on existing multi-partner platform</a:t>
            </a:r>
          </a:p>
          <a:p>
            <a:r>
              <a:rPr lang="en-US" dirty="0" smtClean="0"/>
              <a:t>Investment Case</a:t>
            </a:r>
          </a:p>
          <a:p>
            <a:pPr lvl="1"/>
            <a:r>
              <a:rPr lang="en-US" dirty="0" smtClean="0"/>
              <a:t>Based on health sector strategy</a:t>
            </a:r>
          </a:p>
          <a:p>
            <a:pPr lvl="1"/>
            <a:r>
              <a:rPr lang="en-US" dirty="0" smtClean="0"/>
              <a:t>Two priorities: addressing systems bottlenecks </a:t>
            </a:r>
            <a:r>
              <a:rPr lang="en-US" dirty="0"/>
              <a:t>(human resources for health, supply chain/drugs, and public financial management); and </a:t>
            </a:r>
            <a:r>
              <a:rPr lang="en-US" dirty="0" smtClean="0"/>
              <a:t>achieving </a:t>
            </a:r>
            <a:r>
              <a:rPr lang="en-US" dirty="0"/>
              <a:t>increased coverage of essential RMNCAH services at an affordable cost and prioritizing underfunded family planning and nutrition </a:t>
            </a:r>
            <a:r>
              <a:rPr lang="en-US" dirty="0" smtClean="0"/>
              <a:t>interventions</a:t>
            </a:r>
          </a:p>
          <a:p>
            <a:pPr lvl="1"/>
            <a:r>
              <a:rPr lang="en-US" dirty="0" smtClean="0"/>
              <a:t>Draft expected March 2016</a:t>
            </a:r>
          </a:p>
          <a:p>
            <a:pPr lvl="1"/>
            <a:r>
              <a:rPr lang="en-US" dirty="0" smtClean="0"/>
              <a:t>Strong </a:t>
            </a:r>
            <a:r>
              <a:rPr lang="en-US" dirty="0" smtClean="0"/>
              <a:t>commitments for complementary financing, building on existing platform with </a:t>
            </a:r>
            <a:r>
              <a:rPr lang="en-US" dirty="0"/>
              <a:t>Gates Foundation, </a:t>
            </a:r>
            <a:r>
              <a:rPr lang="en-US" dirty="0" err="1"/>
              <a:t>Gavi</a:t>
            </a:r>
            <a:r>
              <a:rPr lang="en-US" dirty="0"/>
              <a:t>, the Global Fund, UNFPA, UNICEF, and the World </a:t>
            </a:r>
            <a:r>
              <a:rPr lang="en-US" dirty="0" smtClean="0"/>
              <a:t>Bank</a:t>
            </a:r>
          </a:p>
          <a:p>
            <a:pPr lvl="1"/>
            <a:r>
              <a:rPr lang="en-US" dirty="0" smtClean="0"/>
              <a:t>Other support from Canada, Norway, US</a:t>
            </a:r>
          </a:p>
          <a:p>
            <a:pPr lvl="1"/>
            <a:r>
              <a:rPr lang="en-US" dirty="0"/>
              <a:t>IDA: US</a:t>
            </a:r>
            <a:r>
              <a:rPr lang="en-US" dirty="0" smtClean="0"/>
              <a:t>$220 </a:t>
            </a:r>
            <a:r>
              <a:rPr lang="en-US" dirty="0" smtClean="0"/>
              <a:t>million existing, US$100 million additional (</a:t>
            </a:r>
            <a:r>
              <a:rPr lang="en-US" dirty="0" smtClean="0"/>
              <a:t>Q4 </a:t>
            </a:r>
            <a:r>
              <a:rPr lang="en-US" dirty="0" smtClean="0"/>
              <a:t>2016), </a:t>
            </a:r>
            <a:r>
              <a:rPr lang="en-US" dirty="0" smtClean="0"/>
              <a:t>US</a:t>
            </a:r>
            <a:r>
              <a:rPr lang="en-US" dirty="0" smtClean="0"/>
              <a:t>$</a:t>
            </a:r>
            <a:r>
              <a:rPr lang="en-US" dirty="0" smtClean="0"/>
              <a:t>10 </a:t>
            </a:r>
            <a:r>
              <a:rPr lang="en-US" dirty="0" smtClean="0"/>
              <a:t>million CRVS </a:t>
            </a:r>
            <a:r>
              <a:rPr lang="en-US" dirty="0" smtClean="0"/>
              <a:t>(Q1 2016; as part of governance project)</a:t>
            </a:r>
            <a:r>
              <a:rPr lang="en-US" dirty="0" smtClean="0"/>
              <a:t>; </a:t>
            </a:r>
            <a:r>
              <a:rPr lang="en-US" dirty="0"/>
              <a:t>GFF Trust Fund: US</a:t>
            </a:r>
            <a:r>
              <a:rPr lang="en-US" dirty="0" smtClean="0"/>
              <a:t>$50 million</a:t>
            </a:r>
          </a:p>
          <a:p>
            <a:r>
              <a:rPr lang="en-US" dirty="0" smtClean="0"/>
              <a:t>Health financing strategy</a:t>
            </a:r>
          </a:p>
          <a:p>
            <a:pPr lvl="1"/>
            <a:r>
              <a:rPr lang="en-US" dirty="0" smtClean="0"/>
              <a:t>Health financing assessment completed</a:t>
            </a:r>
          </a:p>
          <a:p>
            <a:pPr lvl="1"/>
            <a:r>
              <a:rPr lang="en-US" dirty="0" smtClean="0"/>
              <a:t>Drafts of several elements prepared but several important areas (e.g., pooling, purchasing) still under development</a:t>
            </a:r>
          </a:p>
          <a:p>
            <a:pPr lvl="1"/>
            <a:r>
              <a:rPr lang="en-US" dirty="0" smtClean="0"/>
              <a:t>Finalization expected June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9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Country platform</a:t>
            </a:r>
          </a:p>
          <a:p>
            <a:pPr lvl="1"/>
            <a:r>
              <a:rPr lang="en-US" dirty="0" smtClean="0"/>
              <a:t>To be confirmed at the upcoming Joint Consultative Forum (March), but likely to build on existing Joint Core Coordination Committee</a:t>
            </a:r>
          </a:p>
          <a:p>
            <a:r>
              <a:rPr lang="en-US" dirty="0" smtClean="0"/>
              <a:t>Investment Case</a:t>
            </a:r>
          </a:p>
          <a:p>
            <a:pPr lvl="1"/>
            <a:r>
              <a:rPr lang="en-US" dirty="0" smtClean="0"/>
              <a:t>Likely to be a short annex based on Health Sector Transformation Plan</a:t>
            </a:r>
          </a:p>
          <a:p>
            <a:pPr lvl="1"/>
            <a:r>
              <a:rPr lang="en-US" dirty="0"/>
              <a:t>Addressing equity and improving quality of care are likely to be priority focus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Family </a:t>
            </a:r>
            <a:r>
              <a:rPr lang="en-US" dirty="0"/>
              <a:t>planning, nutrition, and adolescent health are all well reflected in the HSTP and multi-</a:t>
            </a:r>
            <a:r>
              <a:rPr lang="en-US" dirty="0" err="1"/>
              <a:t>sectoral</a:t>
            </a:r>
            <a:r>
              <a:rPr lang="en-US" dirty="0"/>
              <a:t> linkages with WASH and education </a:t>
            </a:r>
            <a:r>
              <a:rPr lang="en-US" dirty="0" smtClean="0"/>
              <a:t>also emphasized</a:t>
            </a:r>
          </a:p>
          <a:p>
            <a:pPr lvl="1"/>
            <a:r>
              <a:rPr lang="en-US" dirty="0" smtClean="0"/>
              <a:t>Strong interest in complementary financing, including from DFID</a:t>
            </a:r>
            <a:r>
              <a:rPr lang="en-US" dirty="0"/>
              <a:t>, the Global Fund, the Power of Nutrition trust fund, and USAID </a:t>
            </a:r>
            <a:endParaRPr lang="en-US" dirty="0" smtClean="0"/>
          </a:p>
          <a:p>
            <a:pPr lvl="1"/>
            <a:r>
              <a:rPr lang="en-US" dirty="0" smtClean="0"/>
              <a:t>IDA: US$258 million (likely not until 2017); GFF Trust Fund: US$60 million</a:t>
            </a:r>
          </a:p>
          <a:p>
            <a:r>
              <a:rPr lang="en-US" dirty="0" smtClean="0"/>
              <a:t>Health financing strategy</a:t>
            </a:r>
          </a:p>
          <a:p>
            <a:pPr lvl="1"/>
            <a:r>
              <a:rPr lang="en-US" dirty="0" smtClean="0"/>
              <a:t>Draft under review</a:t>
            </a:r>
          </a:p>
          <a:p>
            <a:pPr lvl="1"/>
            <a:r>
              <a:rPr lang="en-US" dirty="0" smtClean="0"/>
              <a:t>Health financing a key issue (both social health insurance for formal sector and community health insurance for non-formal sector)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797" y="857250"/>
            <a:ext cx="8643871" cy="56053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Country platform</a:t>
            </a:r>
          </a:p>
          <a:p>
            <a:pPr lvl="1"/>
            <a:r>
              <a:rPr lang="en-US" dirty="0" smtClean="0"/>
              <a:t>Using RMNCAH TWG for Investment Case and Health Financing TWG for the health financing strategy</a:t>
            </a:r>
          </a:p>
          <a:p>
            <a:r>
              <a:rPr lang="en-US" dirty="0" smtClean="0"/>
              <a:t>Investment Case</a:t>
            </a:r>
          </a:p>
          <a:p>
            <a:pPr lvl="1"/>
            <a:r>
              <a:rPr lang="en-US" dirty="0"/>
              <a:t>National Investment Framework for RMNCAH </a:t>
            </a:r>
            <a:r>
              <a:rPr lang="en-US" dirty="0" smtClean="0"/>
              <a:t>in process of being published</a:t>
            </a:r>
          </a:p>
          <a:p>
            <a:pPr lvl="1"/>
            <a:r>
              <a:rPr lang="en-US" dirty="0" smtClean="0"/>
              <a:t>Identified 20 target counties as priorities</a:t>
            </a:r>
          </a:p>
          <a:p>
            <a:pPr lvl="1"/>
            <a:r>
              <a:rPr lang="en-US" dirty="0" smtClean="0"/>
              <a:t>Given decentralization, focus is currently on planning/prioritizing with counties</a:t>
            </a:r>
          </a:p>
          <a:p>
            <a:pPr lvl="1"/>
            <a:r>
              <a:rPr lang="en-US" dirty="0" smtClean="0"/>
              <a:t>Strong support, including from governments of Denmark, Japan, UK, and US</a:t>
            </a:r>
          </a:p>
          <a:p>
            <a:pPr lvl="1"/>
            <a:r>
              <a:rPr lang="en-US" dirty="0" smtClean="0"/>
              <a:t>IDA: US$150 million (Q2 2016); GFF Trust Fund: US$30-40 million</a:t>
            </a:r>
          </a:p>
          <a:p>
            <a:r>
              <a:rPr lang="en-US" dirty="0" smtClean="0"/>
              <a:t>Health financing strategy</a:t>
            </a:r>
          </a:p>
          <a:p>
            <a:pPr lvl="1"/>
            <a:r>
              <a:rPr lang="en-US" dirty="0" smtClean="0"/>
              <a:t>Has been a longstanding process</a:t>
            </a:r>
          </a:p>
          <a:p>
            <a:pPr lvl="1"/>
            <a:r>
              <a:rPr lang="en-US" dirty="0" smtClean="0"/>
              <a:t>Goal: increase access </a:t>
            </a:r>
            <a:r>
              <a:rPr lang="en-US" dirty="0"/>
              <a:t>to outpatient and inpatient health care for all Kenyans and to </a:t>
            </a:r>
            <a:r>
              <a:rPr lang="en-US" dirty="0" smtClean="0"/>
              <a:t>reduce </a:t>
            </a:r>
            <a:r>
              <a:rPr lang="en-US" dirty="0"/>
              <a:t>the out-of-pocket </a:t>
            </a:r>
            <a:r>
              <a:rPr lang="en-US" dirty="0" smtClean="0"/>
              <a:t>expenditures</a:t>
            </a:r>
          </a:p>
          <a:p>
            <a:pPr lvl="1"/>
            <a:r>
              <a:rPr lang="en-US" dirty="0" smtClean="0"/>
              <a:t>Five key areas: resource </a:t>
            </a:r>
            <a:r>
              <a:rPr lang="en-US" dirty="0"/>
              <a:t>mobilization</a:t>
            </a:r>
            <a:r>
              <a:rPr lang="en-US" dirty="0" smtClean="0"/>
              <a:t>; </a:t>
            </a:r>
            <a:r>
              <a:rPr lang="en-US" dirty="0"/>
              <a:t>purchasing; </a:t>
            </a:r>
            <a:r>
              <a:rPr lang="en-US" dirty="0" smtClean="0"/>
              <a:t>benefits </a:t>
            </a:r>
            <a:r>
              <a:rPr lang="en-US" dirty="0"/>
              <a:t>definition; </a:t>
            </a:r>
            <a:r>
              <a:rPr lang="en-US" dirty="0" smtClean="0"/>
              <a:t>accreditation </a:t>
            </a:r>
            <a:r>
              <a:rPr lang="en-US" dirty="0"/>
              <a:t>and licensing; </a:t>
            </a:r>
            <a:r>
              <a:rPr lang="en-US" dirty="0" smtClean="0"/>
              <a:t>and </a:t>
            </a:r>
            <a:r>
              <a:rPr lang="en-US" dirty="0"/>
              <a:t>governance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3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797" y="740266"/>
            <a:ext cx="8643871" cy="56053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Country platform</a:t>
            </a:r>
          </a:p>
          <a:p>
            <a:pPr lvl="1"/>
            <a:r>
              <a:rPr lang="en-US" dirty="0" smtClean="0"/>
              <a:t>RMNCAH technical working group developing Investment Case, health financing </a:t>
            </a:r>
            <a:r>
              <a:rPr lang="en-US" dirty="0" smtClean="0"/>
              <a:t>TWG for the health financing strategy</a:t>
            </a:r>
          </a:p>
          <a:p>
            <a:r>
              <a:rPr lang="en-US" dirty="0" smtClean="0"/>
              <a:t>Investment Case</a:t>
            </a:r>
          </a:p>
          <a:p>
            <a:pPr lvl="1"/>
            <a:r>
              <a:rPr lang="en-US" dirty="0" smtClean="0"/>
              <a:t>Draft Investment Case being revised (including based on revised costing)</a:t>
            </a:r>
          </a:p>
          <a:p>
            <a:pPr lvl="1"/>
            <a:r>
              <a:rPr lang="en-US" dirty="0" smtClean="0"/>
              <a:t>Four priorities</a:t>
            </a:r>
          </a:p>
          <a:p>
            <a:pPr lvl="2"/>
            <a:r>
              <a:rPr lang="en-US" dirty="0" smtClean="0"/>
              <a:t>Quality </a:t>
            </a:r>
            <a:r>
              <a:rPr lang="en-US" dirty="0" err="1" smtClean="0"/>
              <a:t>EmONC</a:t>
            </a:r>
            <a:r>
              <a:rPr lang="en-US" dirty="0" smtClean="0"/>
              <a:t> and adolescent/youth-friendly RMNCAH service delivery</a:t>
            </a:r>
          </a:p>
          <a:p>
            <a:pPr lvl="2"/>
            <a:r>
              <a:rPr lang="en-US" dirty="0" smtClean="0"/>
              <a:t>Emergency preparedness, surveillance and response (esp. maternal and newborn death surveillance and response)</a:t>
            </a:r>
          </a:p>
          <a:p>
            <a:pPr lvl="2"/>
            <a:r>
              <a:rPr lang="en-US" dirty="0" smtClean="0"/>
              <a:t>Sustainable community engagement</a:t>
            </a:r>
          </a:p>
          <a:p>
            <a:pPr lvl="2"/>
            <a:r>
              <a:rPr lang="en-US" dirty="0" smtClean="0"/>
              <a:t>Enabling environment: leadership, governance, and management</a:t>
            </a:r>
          </a:p>
          <a:p>
            <a:pPr lvl="1"/>
            <a:r>
              <a:rPr lang="en-US" dirty="0" smtClean="0"/>
              <a:t>Discussions on complementary financing now underway, including with Global Fund and US</a:t>
            </a:r>
          </a:p>
          <a:p>
            <a:pPr lvl="1"/>
            <a:r>
              <a:rPr lang="en-US" dirty="0" smtClean="0"/>
              <a:t>IDA: US$</a:t>
            </a:r>
            <a:r>
              <a:rPr lang="en-US" dirty="0" smtClean="0"/>
              <a:t>16-23</a:t>
            </a:r>
            <a:r>
              <a:rPr lang="en-US" dirty="0" smtClean="0"/>
              <a:t> million (Q2 2016); GFF Trust Fund: US$</a:t>
            </a:r>
            <a:r>
              <a:rPr lang="en-US" dirty="0" smtClean="0"/>
              <a:t>16</a:t>
            </a:r>
            <a:r>
              <a:rPr lang="en-US" dirty="0" smtClean="0"/>
              <a:t> million</a:t>
            </a:r>
          </a:p>
          <a:p>
            <a:r>
              <a:rPr lang="en-US" dirty="0" smtClean="0"/>
              <a:t>Health financing strategy</a:t>
            </a:r>
          </a:p>
          <a:p>
            <a:pPr lvl="1"/>
            <a:r>
              <a:rPr lang="en-US" dirty="0" smtClean="0"/>
              <a:t>Existing financing strategy provides starting point but is in need </a:t>
            </a:r>
            <a:r>
              <a:rPr lang="en-US" dirty="0" smtClean="0"/>
              <a:t>of updating and complementing with an implementation plan that has prioritized actions</a:t>
            </a:r>
          </a:p>
          <a:p>
            <a:pPr lvl="1"/>
            <a:r>
              <a:rPr lang="en-US" dirty="0" smtClean="0"/>
              <a:t>Key areas of interest include health equity fund and donor pooling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Liberia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Country platform</a:t>
            </a:r>
          </a:p>
          <a:p>
            <a:pPr lvl="1"/>
            <a:r>
              <a:rPr lang="en-US" dirty="0" smtClean="0"/>
              <a:t>Development Partners Group acts as country platform, with technical sub-groups on RMNCAH and health financing</a:t>
            </a:r>
          </a:p>
          <a:p>
            <a:r>
              <a:rPr lang="en-US" dirty="0" smtClean="0"/>
              <a:t>Investment Case</a:t>
            </a:r>
          </a:p>
          <a:p>
            <a:pPr lvl="1"/>
            <a:r>
              <a:rPr lang="en-US" dirty="0" smtClean="0"/>
              <a:t>One Plan II used as Investment Case</a:t>
            </a:r>
          </a:p>
          <a:p>
            <a:pPr lvl="1"/>
            <a:r>
              <a:rPr lang="en-US" dirty="0" smtClean="0"/>
              <a:t>Implementation began in 2015</a:t>
            </a:r>
          </a:p>
          <a:p>
            <a:pPr lvl="1"/>
            <a:r>
              <a:rPr lang="en-US" dirty="0" smtClean="0"/>
              <a:t>Complementary financing from USAID (US$40 million) and nutrition fund (US$20 million)</a:t>
            </a:r>
          </a:p>
          <a:p>
            <a:pPr lvl="1"/>
            <a:r>
              <a:rPr lang="en-US" dirty="0" smtClean="0"/>
              <a:t>IDA: US$200 million (Q2 2015); GFF Trust Fund: US$40 million</a:t>
            </a:r>
          </a:p>
          <a:p>
            <a:r>
              <a:rPr lang="en-US" dirty="0" smtClean="0"/>
              <a:t>Health financing strategy</a:t>
            </a:r>
          </a:p>
          <a:p>
            <a:pPr lvl="1"/>
            <a:r>
              <a:rPr lang="en-US" dirty="0" smtClean="0"/>
              <a:t>Close </a:t>
            </a:r>
            <a:r>
              <a:rPr lang="en-US" dirty="0"/>
              <a:t>to finalization but has been slowed down because of the transition to a new </a:t>
            </a:r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Will require parliamentary approval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Tanzania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5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Country platform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an existing health sector coordination </a:t>
            </a:r>
            <a:r>
              <a:rPr lang="en-US" dirty="0" smtClean="0"/>
              <a:t>mechanism</a:t>
            </a:r>
          </a:p>
          <a:p>
            <a:r>
              <a:rPr lang="en-US" dirty="0" smtClean="0"/>
              <a:t>Investment Case</a:t>
            </a:r>
          </a:p>
          <a:p>
            <a:pPr lvl="1"/>
            <a:r>
              <a:rPr lang="en-US" dirty="0" smtClean="0"/>
              <a:t>Draft Sharpened RMNCAH Plan serves as the basis for the Investment Case (which will be annex to it)</a:t>
            </a:r>
          </a:p>
          <a:p>
            <a:pPr lvl="1"/>
            <a:r>
              <a:rPr lang="en-US" dirty="0" smtClean="0"/>
              <a:t>Emerging priorities: </a:t>
            </a:r>
          </a:p>
          <a:p>
            <a:pPr lvl="2"/>
            <a:r>
              <a:rPr lang="en-US" dirty="0" smtClean="0"/>
              <a:t>Skilled </a:t>
            </a:r>
            <a:r>
              <a:rPr lang="en-US" dirty="0"/>
              <a:t>birth attendance </a:t>
            </a:r>
            <a:r>
              <a:rPr lang="en-US" dirty="0" smtClean="0"/>
              <a:t>(focused antenatal care, </a:t>
            </a:r>
            <a:r>
              <a:rPr lang="en-US" dirty="0"/>
              <a:t>labor and delivery management and immediate postpartum care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Family </a:t>
            </a:r>
            <a:r>
              <a:rPr lang="en-US" dirty="0"/>
              <a:t>planning (including preventing teenage pregnancy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Post </a:t>
            </a:r>
            <a:r>
              <a:rPr lang="en-US" dirty="0"/>
              <a:t>abortion care and maternal sepsis </a:t>
            </a:r>
            <a:r>
              <a:rPr lang="en-US" dirty="0" smtClean="0"/>
              <a:t>management</a:t>
            </a:r>
            <a:endParaRPr lang="en-US" dirty="0"/>
          </a:p>
          <a:p>
            <a:pPr lvl="2"/>
            <a:r>
              <a:rPr lang="en-US" dirty="0" smtClean="0"/>
              <a:t>Delivery </a:t>
            </a:r>
            <a:r>
              <a:rPr lang="en-US" dirty="0"/>
              <a:t>of an integrated RMNCAH community package </a:t>
            </a:r>
            <a:endParaRPr lang="en-US" dirty="0" smtClean="0"/>
          </a:p>
          <a:p>
            <a:pPr lvl="1"/>
            <a:r>
              <a:rPr lang="en-US" dirty="0" smtClean="0"/>
              <a:t>Discussions </a:t>
            </a:r>
            <a:r>
              <a:rPr lang="en-US" dirty="0"/>
              <a:t>are underway around complementary </a:t>
            </a:r>
            <a:r>
              <a:rPr lang="en-US" dirty="0" smtClean="0"/>
              <a:t>financing, including with </a:t>
            </a:r>
            <a:r>
              <a:rPr lang="en-US" dirty="0" err="1" smtClean="0"/>
              <a:t>Gavi</a:t>
            </a:r>
            <a:r>
              <a:rPr lang="en-US" dirty="0" smtClean="0"/>
              <a:t> and USAID</a:t>
            </a:r>
          </a:p>
          <a:p>
            <a:pPr lvl="1"/>
            <a:r>
              <a:rPr lang="en-US" dirty="0" smtClean="0"/>
              <a:t>IDA: US$110 million (Q2 2016); GFF Trust Fund: US$30 million</a:t>
            </a:r>
          </a:p>
          <a:p>
            <a:r>
              <a:rPr lang="en-US" dirty="0" smtClean="0"/>
              <a:t>Health financing strategy</a:t>
            </a:r>
          </a:p>
          <a:p>
            <a:pPr lvl="1"/>
            <a:r>
              <a:rPr lang="en-US" dirty="0" smtClean="0"/>
              <a:t>Underway </a:t>
            </a:r>
            <a:r>
              <a:rPr lang="en-US" dirty="0"/>
              <a:t>for several years, but stalled </a:t>
            </a:r>
            <a:r>
              <a:rPr lang="en-US" dirty="0" smtClean="0"/>
              <a:t>until </a:t>
            </a:r>
            <a:r>
              <a:rPr lang="en-US" dirty="0"/>
              <a:t>the </a:t>
            </a:r>
            <a:r>
              <a:rPr lang="en-US" dirty="0" smtClean="0"/>
              <a:t>elections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6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14A38"/>
      </a:dk1>
      <a:lt1>
        <a:srgbClr val="FFFFFF"/>
      </a:lt1>
      <a:dk2>
        <a:srgbClr val="000000"/>
      </a:dk2>
      <a:lt2>
        <a:srgbClr val="EEECE1"/>
      </a:lt2>
      <a:accent1>
        <a:srgbClr val="01A19A"/>
      </a:accent1>
      <a:accent2>
        <a:srgbClr val="514A38"/>
      </a:accent2>
      <a:accent3>
        <a:srgbClr val="9EDFDD"/>
      </a:accent3>
      <a:accent4>
        <a:srgbClr val="C00000"/>
      </a:accent4>
      <a:accent5>
        <a:srgbClr val="C4FCF5"/>
      </a:accent5>
      <a:accent6>
        <a:srgbClr val="076F6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973</Words>
  <Application>Microsoft Macintosh PowerPoint</Application>
  <PresentationFormat>On-screen Show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GFF portfolio</vt:lpstr>
      <vt:lpstr>Country status at a glance</vt:lpstr>
      <vt:lpstr>DRC</vt:lpstr>
      <vt:lpstr>Ethiopia</vt:lpstr>
      <vt:lpstr>Kenya</vt:lpstr>
      <vt:lpstr>Liberia</vt:lpstr>
      <vt:lpstr>Tanzania</vt:lpstr>
      <vt:lpstr>Uganda</vt:lpstr>
      <vt:lpstr>Other countries</vt:lpstr>
    </vt:vector>
  </TitlesOfParts>
  <Manager/>
  <Company>The World Bank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Global Financing Facility</dc:creator>
  <cp:keywords/>
  <dc:description/>
  <cp:lastModifiedBy>TK</cp:lastModifiedBy>
  <cp:revision>85</cp:revision>
  <dcterms:created xsi:type="dcterms:W3CDTF">2016-01-28T20:39:00Z</dcterms:created>
  <dcterms:modified xsi:type="dcterms:W3CDTF">2016-02-16T16:23:40Z</dcterms:modified>
  <cp:category/>
</cp:coreProperties>
</file>