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8" r:id="rId2"/>
  </p:sldMasterIdLst>
  <p:notesMasterIdLst>
    <p:notesMasterId r:id="rId18"/>
  </p:notesMasterIdLst>
  <p:handoutMasterIdLst>
    <p:handoutMasterId r:id="rId19"/>
  </p:handoutMasterIdLst>
  <p:sldIdLst>
    <p:sldId id="259" r:id="rId3"/>
    <p:sldId id="278" r:id="rId4"/>
    <p:sldId id="261" r:id="rId5"/>
    <p:sldId id="264" r:id="rId6"/>
    <p:sldId id="279" r:id="rId7"/>
    <p:sldId id="267" r:id="rId8"/>
    <p:sldId id="268" r:id="rId9"/>
    <p:sldId id="269" r:id="rId10"/>
    <p:sldId id="270" r:id="rId11"/>
    <p:sldId id="271" r:id="rId12"/>
    <p:sldId id="272" r:id="rId13"/>
    <p:sldId id="273" r:id="rId14"/>
    <p:sldId id="274" r:id="rId15"/>
    <p:sldId id="275"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19A"/>
    <a:srgbClr val="00AEA8"/>
    <a:srgbClr val="696158"/>
    <a:srgbClr val="696258"/>
    <a:srgbClr val="00B2A9"/>
    <a:srgbClr val="F8F8F8"/>
    <a:srgbClr val="469F9A"/>
    <a:srgbClr val="1BA299"/>
    <a:srgbClr val="9EDF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0547" autoAdjust="0"/>
  </p:normalViewPr>
  <p:slideViewPr>
    <p:cSldViewPr snapToGrid="0" snapToObjects="1">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4" d="100"/>
          <a:sy n="74" d="100"/>
        </p:scale>
        <p:origin x="289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C419FB-ED11-484D-B2C0-2EC1D0A90741}" type="slidenum">
              <a:rPr lang="en-US" smtClean="0"/>
              <a:t>‹#›</a:t>
            </a:fld>
            <a:endParaRPr lang="en-US"/>
          </a:p>
        </p:txBody>
      </p:sp>
    </p:spTree>
    <p:extLst>
      <p:ext uri="{BB962C8B-B14F-4D97-AF65-F5344CB8AC3E}">
        <p14:creationId xmlns:p14="http://schemas.microsoft.com/office/powerpoint/2010/main" val="353612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9894B-7D49-4146-9563-007B1E9F5EAF}" type="datetimeFigureOut">
              <a:rPr lang="en-US" smtClean="0"/>
              <a:t>2/13/2016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9CEF6-949B-4358-9558-445AE091059D}" type="slidenum">
              <a:rPr lang="en-US" smtClean="0"/>
              <a:t>‹#›</a:t>
            </a:fld>
            <a:endParaRPr lang="en-US"/>
          </a:p>
        </p:txBody>
      </p:sp>
    </p:spTree>
    <p:extLst>
      <p:ext uri="{BB962C8B-B14F-4D97-AF65-F5344CB8AC3E}">
        <p14:creationId xmlns:p14="http://schemas.microsoft.com/office/powerpoint/2010/main" val="233786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0C981F-4B68-4588-8245-49521CDB8ED4}" type="slidenum">
              <a:rPr lang="en-US" smtClean="0"/>
              <a:pPr/>
              <a:t>3</a:t>
            </a:fld>
            <a:endParaRPr lang="en-US"/>
          </a:p>
        </p:txBody>
      </p:sp>
    </p:spTree>
    <p:extLst>
      <p:ext uri="{BB962C8B-B14F-4D97-AF65-F5344CB8AC3E}">
        <p14:creationId xmlns:p14="http://schemas.microsoft.com/office/powerpoint/2010/main" val="146431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0C981F-4B68-4588-8245-49521CDB8ED4}" type="slidenum">
              <a:rPr lang="en-US" smtClean="0"/>
              <a:pPr/>
              <a:t>4</a:t>
            </a:fld>
            <a:endParaRPr lang="en-US"/>
          </a:p>
        </p:txBody>
      </p:sp>
    </p:spTree>
    <p:extLst>
      <p:ext uri="{BB962C8B-B14F-4D97-AF65-F5344CB8AC3E}">
        <p14:creationId xmlns:p14="http://schemas.microsoft.com/office/powerpoint/2010/main" val="243000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Innovative mechanisms to overcome barriers to RMNCAH service delivery such as public-private partnerships, like the NGO support in Ebola response or contracting out of service delivery in Afghanistan. Appropriate health system strengthening and technical assistance for capacity building also be included in the investment case</a:t>
            </a:r>
          </a:p>
          <a:p>
            <a:endParaRPr lang="en-US" dirty="0"/>
          </a:p>
        </p:txBody>
      </p:sp>
      <p:sp>
        <p:nvSpPr>
          <p:cNvPr id="4" name="Slide Number Placeholder 3"/>
          <p:cNvSpPr>
            <a:spLocks noGrp="1"/>
          </p:cNvSpPr>
          <p:nvPr>
            <p:ph type="sldNum" sz="quarter" idx="10"/>
          </p:nvPr>
        </p:nvSpPr>
        <p:spPr/>
        <p:txBody>
          <a:bodyPr/>
          <a:lstStyle/>
          <a:p>
            <a:fld id="{C4B9CEF6-949B-4358-9558-445AE091059D}" type="slidenum">
              <a:rPr lang="en-US" smtClean="0"/>
              <a:t>8</a:t>
            </a:fld>
            <a:endParaRPr lang="en-US"/>
          </a:p>
        </p:txBody>
      </p:sp>
    </p:spTree>
    <p:extLst>
      <p:ext uri="{BB962C8B-B14F-4D97-AF65-F5344CB8AC3E}">
        <p14:creationId xmlns:p14="http://schemas.microsoft.com/office/powerpoint/2010/main" val="299910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recognized though that significant needs exist and funding gaps persists. </a:t>
            </a:r>
          </a:p>
          <a:p>
            <a:endParaRPr lang="en-US" dirty="0"/>
          </a:p>
        </p:txBody>
      </p:sp>
      <p:sp>
        <p:nvSpPr>
          <p:cNvPr id="4" name="Slide Number Placeholder 3"/>
          <p:cNvSpPr>
            <a:spLocks noGrp="1"/>
          </p:cNvSpPr>
          <p:nvPr>
            <p:ph type="sldNum" sz="quarter" idx="10"/>
          </p:nvPr>
        </p:nvSpPr>
        <p:spPr/>
        <p:txBody>
          <a:bodyPr/>
          <a:lstStyle/>
          <a:p>
            <a:fld id="{C4B9CEF6-949B-4358-9558-445AE091059D}" type="slidenum">
              <a:rPr lang="en-US" smtClean="0"/>
              <a:t>10</a:t>
            </a:fld>
            <a:endParaRPr lang="en-US"/>
          </a:p>
        </p:txBody>
      </p:sp>
    </p:spTree>
    <p:extLst>
      <p:ext uri="{BB962C8B-B14F-4D97-AF65-F5344CB8AC3E}">
        <p14:creationId xmlns:p14="http://schemas.microsoft.com/office/powerpoint/2010/main" val="95508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9CEF6-949B-4358-9558-445AE091059D}" type="slidenum">
              <a:rPr lang="en-US" smtClean="0"/>
              <a:t>12</a:t>
            </a:fld>
            <a:endParaRPr lang="en-US"/>
          </a:p>
        </p:txBody>
      </p:sp>
    </p:spTree>
    <p:extLst>
      <p:ext uri="{BB962C8B-B14F-4D97-AF65-F5344CB8AC3E}">
        <p14:creationId xmlns:p14="http://schemas.microsoft.com/office/powerpoint/2010/main" val="306375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9CEF6-949B-4358-9558-445AE091059D}" type="slidenum">
              <a:rPr lang="en-US" smtClean="0"/>
              <a:t>14</a:t>
            </a:fld>
            <a:endParaRPr lang="en-US"/>
          </a:p>
        </p:txBody>
      </p:sp>
    </p:spTree>
    <p:extLst>
      <p:ext uri="{BB962C8B-B14F-4D97-AF65-F5344CB8AC3E}">
        <p14:creationId xmlns:p14="http://schemas.microsoft.com/office/powerpoint/2010/main" val="89896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3"/>
          <p:cNvSpPr>
            <a:spLocks noGrp="1"/>
          </p:cNvSpPr>
          <p:nvPr>
            <p:ph type="body" sz="quarter" idx="10"/>
          </p:nvPr>
        </p:nvSpPr>
        <p:spPr>
          <a:xfrm>
            <a:off x="246888" y="5579005"/>
            <a:ext cx="8757608" cy="728662"/>
          </a:xfrm>
        </p:spPr>
        <p:txBody>
          <a:bodyPr>
            <a:normAutofit/>
          </a:bodyPr>
          <a:lstStyle>
            <a:lvl1pPr marL="0" indent="0">
              <a:buNone/>
              <a:defRPr sz="3600" b="1">
                <a:solidFill>
                  <a:srgbClr val="01A19A"/>
                </a:solidFill>
              </a:defRPr>
            </a:lvl1pPr>
          </a:lstStyle>
          <a:p>
            <a:pPr lvl="0"/>
            <a:endParaRPr lang="en-US" dirty="0"/>
          </a:p>
        </p:txBody>
      </p:sp>
      <p:sp>
        <p:nvSpPr>
          <p:cNvPr id="6" name="Text Placeholder 5"/>
          <p:cNvSpPr>
            <a:spLocks noGrp="1"/>
          </p:cNvSpPr>
          <p:nvPr>
            <p:ph type="body" sz="quarter" idx="11"/>
          </p:nvPr>
        </p:nvSpPr>
        <p:spPr>
          <a:xfrm>
            <a:off x="246888" y="6443520"/>
            <a:ext cx="8757608" cy="373062"/>
          </a:xfrm>
        </p:spPr>
        <p:txBody>
          <a:bodyPr>
            <a:noAutofit/>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3183112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4"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50177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4" name="Title 1"/>
          <p:cNvSpPr>
            <a:spLocks noGrp="1"/>
          </p:cNvSpPr>
          <p:nvPr>
            <p:ph type="title"/>
          </p:nvPr>
        </p:nvSpPr>
        <p:spPr>
          <a:xfrm>
            <a:off x="246888" y="3773535"/>
            <a:ext cx="8650224"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54184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Empty">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661498"/>
          </a:xfrm>
        </p:spPr>
        <p:txBody>
          <a:bodyPr/>
          <a:lstStyle/>
          <a:p>
            <a:endParaRPr lang="en-US" dirty="0"/>
          </a:p>
        </p:txBody>
      </p:sp>
    </p:spTree>
    <p:extLst>
      <p:ext uri="{BB962C8B-B14F-4D97-AF65-F5344CB8AC3E}">
        <p14:creationId xmlns:p14="http://schemas.microsoft.com/office/powerpoint/2010/main" val="19081116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158" y="1322962"/>
            <a:ext cx="7910737" cy="4319081"/>
          </a:xfrm>
          <a:prstGeom prst="rect">
            <a:avLst/>
          </a:prstGeom>
        </p:spPr>
      </p:pic>
      <p:sp>
        <p:nvSpPr>
          <p:cNvPr id="8" name="TextBox 7"/>
          <p:cNvSpPr txBox="1"/>
          <p:nvPr userDrawn="1"/>
        </p:nvSpPr>
        <p:spPr>
          <a:xfrm>
            <a:off x="210942" y="118648"/>
            <a:ext cx="2617768" cy="646331"/>
          </a:xfrm>
          <a:prstGeom prst="rect">
            <a:avLst/>
          </a:prstGeom>
          <a:noFill/>
        </p:spPr>
        <p:txBody>
          <a:bodyPr wrap="none" rtlCol="0">
            <a:spAutoFit/>
          </a:bodyPr>
          <a:lstStyle/>
          <a:p>
            <a:r>
              <a:rPr lang="en-US" sz="3600" b="1" dirty="0" smtClean="0">
                <a:solidFill>
                  <a:srgbClr val="01A19A"/>
                </a:solidFill>
              </a:rPr>
              <a:t>GFF Partners</a:t>
            </a:r>
            <a:endParaRPr lang="en-US" sz="3600" b="1" dirty="0">
              <a:solidFill>
                <a:srgbClr val="01A19A"/>
              </a:solidFill>
            </a:endParaRPr>
          </a:p>
        </p:txBody>
      </p:sp>
    </p:spTree>
    <p:extLst>
      <p:ext uri="{BB962C8B-B14F-4D97-AF65-F5344CB8AC3E}">
        <p14:creationId xmlns:p14="http://schemas.microsoft.com/office/powerpoint/2010/main" val="1774135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9728" y="5184841"/>
            <a:ext cx="5729591" cy="12100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 Placeholder 3"/>
          <p:cNvSpPr>
            <a:spLocks noGrp="1"/>
          </p:cNvSpPr>
          <p:nvPr>
            <p:ph type="body" sz="quarter" idx="10"/>
          </p:nvPr>
        </p:nvSpPr>
        <p:spPr>
          <a:xfrm>
            <a:off x="246888" y="5100255"/>
            <a:ext cx="5579980" cy="1269267"/>
          </a:xfrm>
        </p:spPr>
        <p:txBody>
          <a:bodyPr>
            <a:normAutofit/>
          </a:bodyPr>
          <a:lstStyle>
            <a:lvl1pPr marL="0" indent="0">
              <a:buNone/>
              <a:defRPr sz="3600" b="1">
                <a:solidFill>
                  <a:srgbClr val="01A19A"/>
                </a:solidFill>
              </a:defRPr>
            </a:lvl1pPr>
          </a:lstStyle>
          <a:p>
            <a:pPr lvl="0"/>
            <a:endParaRPr lang="en-US" dirty="0"/>
          </a:p>
        </p:txBody>
      </p:sp>
      <p:sp>
        <p:nvSpPr>
          <p:cNvPr id="7" name="Text Placeholder 5"/>
          <p:cNvSpPr>
            <a:spLocks noGrp="1"/>
          </p:cNvSpPr>
          <p:nvPr>
            <p:ph type="body" sz="quarter" idx="11"/>
          </p:nvPr>
        </p:nvSpPr>
        <p:spPr>
          <a:xfrm>
            <a:off x="246888" y="6443520"/>
            <a:ext cx="8757608" cy="373062"/>
          </a:xfrm>
        </p:spPr>
        <p:txBody>
          <a:bodyPr>
            <a:noAutofit/>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10028409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45797" y="857250"/>
            <a:ext cx="8643871" cy="526891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solidFill>
                  <a:srgbClr val="FFFFFF"/>
                </a:solidFill>
              </a:rPr>
              <a:pPr/>
              <a:t>‹#›</a:t>
            </a:fld>
            <a:endParaRPr lang="en-US" dirty="0">
              <a:solidFill>
                <a:srgbClr val="FFFFFF"/>
              </a:solidFill>
            </a:endParaRPr>
          </a:p>
        </p:txBody>
      </p:sp>
      <p:sp>
        <p:nvSpPr>
          <p:cNvPr id="9" name="Title 1"/>
          <p:cNvSpPr>
            <a:spLocks noGrp="1"/>
          </p:cNvSpPr>
          <p:nvPr>
            <p:ph type="title"/>
          </p:nvPr>
        </p:nvSpPr>
        <p:spPr>
          <a:xfrm>
            <a:off x="116733" y="94775"/>
            <a:ext cx="8772935"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68079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solidFill>
                  <a:srgbClr val="FFFFFF"/>
                </a:solidFill>
              </a:rPr>
              <a:pPr/>
              <a:t>‹#›</a:t>
            </a:fld>
            <a:endParaRPr lang="en-US" dirty="0">
              <a:solidFill>
                <a:srgbClr val="FFFFFF"/>
              </a:solidFill>
            </a:endParaRPr>
          </a:p>
        </p:txBody>
      </p:sp>
      <p:sp>
        <p:nvSpPr>
          <p:cNvPr id="7" name="Content Placeholder 2"/>
          <p:cNvSpPr>
            <a:spLocks noGrp="1"/>
          </p:cNvSpPr>
          <p:nvPr>
            <p:ph idx="1"/>
          </p:nvPr>
        </p:nvSpPr>
        <p:spPr>
          <a:xfrm>
            <a:off x="246888" y="1313234"/>
            <a:ext cx="8642469" cy="4883285"/>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20336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userDrawn="1"/>
        </p:nvSpPr>
        <p:spPr>
          <a:xfrm>
            <a:off x="210942" y="118648"/>
            <a:ext cx="4147610" cy="646331"/>
          </a:xfrm>
          <a:prstGeom prst="rect">
            <a:avLst/>
          </a:prstGeom>
          <a:noFill/>
        </p:spPr>
        <p:txBody>
          <a:bodyPr wrap="none" rtlCol="0">
            <a:spAutoFit/>
          </a:bodyPr>
          <a:lstStyle/>
          <a:p>
            <a:r>
              <a:rPr lang="en-US" sz="3600" b="1" dirty="0" smtClean="0">
                <a:solidFill>
                  <a:srgbClr val="01A19A"/>
                </a:solidFill>
              </a:rPr>
              <a:t>GFF Investors Group</a:t>
            </a:r>
            <a:endParaRPr lang="en-US" sz="3600" b="1" dirty="0">
              <a:solidFill>
                <a:srgbClr val="01A19A"/>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631" y="1197797"/>
            <a:ext cx="7945387" cy="4541522"/>
          </a:xfrm>
          <a:prstGeom prst="rect">
            <a:avLst/>
          </a:prstGeom>
        </p:spPr>
      </p:pic>
    </p:spTree>
    <p:extLst>
      <p:ext uri="{BB962C8B-B14F-4D97-AF65-F5344CB8AC3E}">
        <p14:creationId xmlns:p14="http://schemas.microsoft.com/office/powerpoint/2010/main" val="1642600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9728" y="5184841"/>
            <a:ext cx="5729591" cy="12100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sz="quarter" idx="10"/>
          </p:nvPr>
        </p:nvSpPr>
        <p:spPr>
          <a:xfrm>
            <a:off x="246888" y="5043983"/>
            <a:ext cx="5579980" cy="1269267"/>
          </a:xfrm>
        </p:spPr>
        <p:txBody>
          <a:bodyPr>
            <a:normAutofit/>
          </a:bodyPr>
          <a:lstStyle>
            <a:lvl1pPr marL="0" indent="0">
              <a:buNone/>
              <a:defRPr sz="3600" b="1">
                <a:solidFill>
                  <a:srgbClr val="01A19A"/>
                </a:solidFill>
              </a:defRPr>
            </a:lvl1pPr>
          </a:lstStyle>
          <a:p>
            <a:pPr lvl="0"/>
            <a:endParaRPr lang="en-US" dirty="0"/>
          </a:p>
        </p:txBody>
      </p:sp>
      <p:sp>
        <p:nvSpPr>
          <p:cNvPr id="7" name="Text Placeholder 5"/>
          <p:cNvSpPr>
            <a:spLocks noGrp="1"/>
          </p:cNvSpPr>
          <p:nvPr>
            <p:ph type="body" sz="quarter" idx="11"/>
          </p:nvPr>
        </p:nvSpPr>
        <p:spPr>
          <a:xfrm>
            <a:off x="246888" y="6443520"/>
            <a:ext cx="8757608" cy="373062"/>
          </a:xfrm>
        </p:spPr>
        <p:txBody>
          <a:bodyPr>
            <a:noAutofit/>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16946598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45797" y="857250"/>
            <a:ext cx="8643871" cy="526891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9" name="Title 1"/>
          <p:cNvSpPr>
            <a:spLocks noGrp="1"/>
          </p:cNvSpPr>
          <p:nvPr>
            <p:ph type="title"/>
          </p:nvPr>
        </p:nvSpPr>
        <p:spPr>
          <a:xfrm>
            <a:off x="116733" y="94775"/>
            <a:ext cx="8772935"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5830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7" name="Content Placeholder 2"/>
          <p:cNvSpPr>
            <a:spLocks noGrp="1"/>
          </p:cNvSpPr>
          <p:nvPr>
            <p:ph idx="1"/>
          </p:nvPr>
        </p:nvSpPr>
        <p:spPr>
          <a:xfrm>
            <a:off x="246888" y="1313234"/>
            <a:ext cx="8642469" cy="4883285"/>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18293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12" name="Title 1"/>
          <p:cNvSpPr>
            <a:spLocks noGrp="1"/>
          </p:cNvSpPr>
          <p:nvPr>
            <p:ph type="title"/>
          </p:nvPr>
        </p:nvSpPr>
        <p:spPr>
          <a:xfrm>
            <a:off x="116733" y="94775"/>
            <a:ext cx="8902668"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246888" y="833478"/>
            <a:ext cx="4270441" cy="5292685"/>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677457" y="833477"/>
            <a:ext cx="4262575" cy="5292685"/>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7535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88" y="1402360"/>
            <a:ext cx="4270441" cy="472380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7" name="Content Placeholder 2"/>
          <p:cNvSpPr>
            <a:spLocks noGrp="1"/>
          </p:cNvSpPr>
          <p:nvPr>
            <p:ph idx="13"/>
          </p:nvPr>
        </p:nvSpPr>
        <p:spPr>
          <a:xfrm>
            <a:off x="4677457" y="1402359"/>
            <a:ext cx="4262575" cy="472380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96480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7" name="Content Placeholder 2"/>
          <p:cNvSpPr>
            <a:spLocks noGrp="1"/>
          </p:cNvSpPr>
          <p:nvPr>
            <p:ph idx="1"/>
          </p:nvPr>
        </p:nvSpPr>
        <p:spPr>
          <a:xfrm>
            <a:off x="246888" y="1600200"/>
            <a:ext cx="4270441" cy="452596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681728" y="1600199"/>
            <a:ext cx="4261104" cy="452596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46888" y="845260"/>
            <a:ext cx="4270441" cy="523672"/>
          </a:xfrm>
        </p:spPr>
        <p:txBody>
          <a:bodyPr/>
          <a:lstStyle>
            <a:lvl1pPr marL="0" indent="0">
              <a:buClr>
                <a:srgbClr val="00B2A9"/>
              </a:buClr>
              <a:buFont typeface="Wingdings" panose="05000000000000000000" pitchFamily="2" charset="2"/>
              <a:buNone/>
              <a:defRPr sz="2800" b="1">
                <a:solidFill>
                  <a:srgbClr val="01A19A"/>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endParaRPr lang="en-US" dirty="0"/>
          </a:p>
        </p:txBody>
      </p:sp>
      <p:sp>
        <p:nvSpPr>
          <p:cNvPr id="11" name="Content Placeholder 2"/>
          <p:cNvSpPr>
            <a:spLocks noGrp="1"/>
          </p:cNvSpPr>
          <p:nvPr>
            <p:ph idx="15"/>
          </p:nvPr>
        </p:nvSpPr>
        <p:spPr>
          <a:xfrm>
            <a:off x="4681728" y="839348"/>
            <a:ext cx="4261104" cy="523672"/>
          </a:xfrm>
        </p:spPr>
        <p:txBody>
          <a:bodyPr/>
          <a:lstStyle>
            <a:lvl1pPr marL="0" indent="0">
              <a:buClr>
                <a:srgbClr val="00B2A9"/>
              </a:buClr>
              <a:buFont typeface="Wingdings" panose="05000000000000000000" pitchFamily="2" charset="2"/>
              <a:buNone/>
              <a:defRPr sz="2800" b="1">
                <a:solidFill>
                  <a:srgbClr val="01A19A"/>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endParaRPr lang="en-US" dirty="0"/>
          </a:p>
        </p:txBody>
      </p:sp>
      <p:sp>
        <p:nvSpPr>
          <p:cNvPr id="12" name="Title 1"/>
          <p:cNvSpPr>
            <a:spLocks noGrp="1"/>
          </p:cNvSpPr>
          <p:nvPr>
            <p:ph type="title"/>
          </p:nvPr>
        </p:nvSpPr>
        <p:spPr>
          <a:xfrm>
            <a:off x="116733" y="94775"/>
            <a:ext cx="8902668"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295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9" name="Title 1"/>
          <p:cNvSpPr>
            <a:spLocks noGrp="1"/>
          </p:cNvSpPr>
          <p:nvPr>
            <p:ph type="title"/>
          </p:nvPr>
        </p:nvSpPr>
        <p:spPr>
          <a:xfrm>
            <a:off x="116733" y="9859"/>
            <a:ext cx="8902668" cy="1063203"/>
          </a:xfrm>
        </p:spPr>
        <p:txBody>
          <a:bodyPr>
            <a:normAutofit/>
          </a:bodyPr>
          <a:lstStyle>
            <a:lvl1pPr algn="l">
              <a:defRPr sz="3200" b="1">
                <a:solidFill>
                  <a:srgbClr val="1BA299"/>
                </a:solidFill>
                <a:latin typeface="+mj-lt"/>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246888" y="1955800"/>
            <a:ext cx="4270441" cy="417036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681728" y="1955799"/>
            <a:ext cx="4261104" cy="4170363"/>
          </a:xfrm>
        </p:spPr>
        <p:txBody>
          <a:bodyPr/>
          <a:lstStyle>
            <a:lvl1pPr marL="342900" indent="-342900">
              <a:buClr>
                <a:srgbClr val="00B2A9"/>
              </a:buClr>
              <a:buFont typeface="Wingdings" panose="05000000000000000000" pitchFamily="2" charset="2"/>
              <a:buChar char="§"/>
              <a:defRPr sz="2800">
                <a:solidFill>
                  <a:srgbClr val="696158"/>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246888" y="1276122"/>
            <a:ext cx="4270441" cy="482528"/>
          </a:xfrm>
        </p:spPr>
        <p:txBody>
          <a:bodyPr/>
          <a:lstStyle>
            <a:lvl1pPr marL="0" indent="0">
              <a:buClr>
                <a:srgbClr val="00B2A9"/>
              </a:buClr>
              <a:buFont typeface="Wingdings" panose="05000000000000000000" pitchFamily="2" charset="2"/>
              <a:buNone/>
              <a:defRPr sz="2800" b="1">
                <a:solidFill>
                  <a:srgbClr val="01A19A"/>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endParaRPr lang="en-US" dirty="0"/>
          </a:p>
        </p:txBody>
      </p:sp>
      <p:sp>
        <p:nvSpPr>
          <p:cNvPr id="12" name="Content Placeholder 2"/>
          <p:cNvSpPr>
            <a:spLocks noGrp="1"/>
          </p:cNvSpPr>
          <p:nvPr>
            <p:ph idx="15"/>
          </p:nvPr>
        </p:nvSpPr>
        <p:spPr>
          <a:xfrm>
            <a:off x="4681728" y="1270210"/>
            <a:ext cx="4261104" cy="482528"/>
          </a:xfrm>
        </p:spPr>
        <p:txBody>
          <a:bodyPr/>
          <a:lstStyle>
            <a:lvl1pPr marL="0" indent="0">
              <a:buClr>
                <a:srgbClr val="00B2A9"/>
              </a:buClr>
              <a:buFont typeface="Wingdings" panose="05000000000000000000" pitchFamily="2" charset="2"/>
              <a:buNone/>
              <a:defRPr sz="2800" b="1">
                <a:solidFill>
                  <a:srgbClr val="01A19A"/>
                </a:solidFill>
                <a:latin typeface="+mj-lt"/>
                <a:cs typeface="Arial"/>
              </a:defRPr>
            </a:lvl1pPr>
            <a:lvl2pPr marL="742950" indent="-285750">
              <a:buClr>
                <a:srgbClr val="00B2A9"/>
              </a:buClr>
              <a:buFont typeface="Courier New" panose="02070309020205020404" pitchFamily="49" charset="0"/>
              <a:buChar char="-"/>
              <a:defRPr sz="2600">
                <a:solidFill>
                  <a:srgbClr val="696158"/>
                </a:solidFill>
                <a:latin typeface="+mj-lt"/>
                <a:cs typeface="Arial"/>
              </a:defRPr>
            </a:lvl2pPr>
            <a:lvl3pPr marL="1143000" indent="-228600">
              <a:buClr>
                <a:srgbClr val="00B2A9"/>
              </a:buClr>
              <a:buFont typeface="Arial" panose="020B0604020202020204" pitchFamily="34" charset="0"/>
              <a:buChar char="▫"/>
              <a:defRPr>
                <a:solidFill>
                  <a:srgbClr val="696158"/>
                </a:solidFill>
                <a:latin typeface="+mj-lt"/>
                <a:cs typeface="Arial"/>
              </a:defRPr>
            </a:lvl3pPr>
            <a:lvl4pPr marL="1600200" indent="-228600">
              <a:buClr>
                <a:srgbClr val="00B2A9"/>
              </a:buClr>
              <a:buFont typeface="Courier New" panose="02070309020205020404" pitchFamily="49" charset="0"/>
              <a:buChar char="-"/>
              <a:defRPr sz="2200">
                <a:solidFill>
                  <a:srgbClr val="696158"/>
                </a:solidFill>
                <a:latin typeface="+mj-lt"/>
                <a:cs typeface="Arial"/>
              </a:defRPr>
            </a:lvl4pPr>
            <a:lvl5pPr marL="2057400" indent="-228600">
              <a:buClr>
                <a:srgbClr val="00B2A9"/>
              </a:buClr>
              <a:buFont typeface="Wingdings" panose="05000000000000000000" pitchFamily="2" charset="2"/>
              <a:buChar char="Ø"/>
              <a:defRPr>
                <a:solidFill>
                  <a:srgbClr val="696158"/>
                </a:solidFill>
                <a:latin typeface="+mj-lt"/>
                <a:cs typeface="Arial"/>
              </a:defRPr>
            </a:lvl5pPr>
          </a:lstStyle>
          <a:p>
            <a:pPr lvl="0"/>
            <a:endParaRPr lang="en-US" dirty="0"/>
          </a:p>
        </p:txBody>
      </p:sp>
    </p:spTree>
    <p:extLst>
      <p:ext uri="{BB962C8B-B14F-4D97-AF65-F5344CB8AC3E}">
        <p14:creationId xmlns:p14="http://schemas.microsoft.com/office/powerpoint/2010/main" val="9956433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801" y="6462635"/>
            <a:ext cx="2133600" cy="365125"/>
          </a:xfrm>
        </p:spPr>
        <p:txBody>
          <a:bodyPr/>
          <a:lstStyle>
            <a:lvl1pPr>
              <a:defRPr sz="1400">
                <a:solidFill>
                  <a:schemeClr val="bg1"/>
                </a:solidFill>
                <a:latin typeface="Calibri"/>
                <a:cs typeface="Calibri"/>
              </a:defRPr>
            </a:lvl1pPr>
          </a:lstStyle>
          <a:p>
            <a:fld id="{54F35883-D328-BB47-9BAC-D95ED3694F27}" type="slidenum">
              <a:rPr lang="en-US" smtClean="0"/>
              <a:pPr/>
              <a:t>‹#›</a:t>
            </a:fld>
            <a:endParaRPr lang="en-US" dirty="0"/>
          </a:p>
        </p:txBody>
      </p:sp>
      <p:sp>
        <p:nvSpPr>
          <p:cNvPr id="4" name="Title 1"/>
          <p:cNvSpPr>
            <a:spLocks noGrp="1"/>
          </p:cNvSpPr>
          <p:nvPr>
            <p:ph type="title"/>
          </p:nvPr>
        </p:nvSpPr>
        <p:spPr>
          <a:xfrm>
            <a:off x="116733" y="94775"/>
            <a:ext cx="8902668" cy="426003"/>
          </a:xfrm>
        </p:spPr>
        <p:txBody>
          <a:bodyPr>
            <a:noAutofit/>
          </a:bodyPr>
          <a:lstStyle>
            <a:lvl1pPr algn="l">
              <a:defRPr sz="3200" b="1">
                <a:solidFill>
                  <a:srgbClr val="01A19A"/>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90468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35883-D328-BB47-9BAC-D95ED3694F27}" type="slidenum">
              <a:rPr lang="en-US" smtClean="0"/>
              <a:t>‹#›</a:t>
            </a:fld>
            <a:endParaRPr lang="en-US"/>
          </a:p>
        </p:txBody>
      </p:sp>
    </p:spTree>
    <p:extLst>
      <p:ext uri="{BB962C8B-B14F-4D97-AF65-F5344CB8AC3E}">
        <p14:creationId xmlns:p14="http://schemas.microsoft.com/office/powerpoint/2010/main" val="1084511426"/>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8" r:id="rId3"/>
    <p:sldLayoutId id="2147483651" r:id="rId4"/>
    <p:sldLayoutId id="2147483662" r:id="rId5"/>
    <p:sldLayoutId id="2147483650" r:id="rId6"/>
    <p:sldLayoutId id="2147483659" r:id="rId7"/>
    <p:sldLayoutId id="2147483663" r:id="rId8"/>
    <p:sldLayoutId id="2147483660" r:id="rId9"/>
    <p:sldLayoutId id="2147483661" r:id="rId10"/>
    <p:sldLayoutId id="2147483665" r:id="rId11"/>
    <p:sldLayoutId id="2147483656" r:id="rId12"/>
    <p:sldLayoutId id="2147483667"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514A3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14A3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35883-D328-BB47-9BAC-D95ED3694F27}" type="slidenum">
              <a:rPr lang="en-US" smtClean="0">
                <a:solidFill>
                  <a:srgbClr val="514A38">
                    <a:tint val="75000"/>
                  </a:srgbClr>
                </a:solidFill>
              </a:rPr>
              <a:pPr/>
              <a:t>‹#›</a:t>
            </a:fld>
            <a:endParaRPr lang="en-US">
              <a:solidFill>
                <a:srgbClr val="514A38">
                  <a:tint val="75000"/>
                </a:srgbClr>
              </a:solidFill>
            </a:endParaRPr>
          </a:p>
        </p:txBody>
      </p:sp>
    </p:spTree>
    <p:extLst>
      <p:ext uri="{BB962C8B-B14F-4D97-AF65-F5344CB8AC3E}">
        <p14:creationId xmlns:p14="http://schemas.microsoft.com/office/powerpoint/2010/main" val="19983512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The </a:t>
            </a:r>
            <a:r>
              <a:rPr lang="en-US" dirty="0"/>
              <a:t>GFF in Fragile States and Humanitarian Settings</a:t>
            </a:r>
          </a:p>
        </p:txBody>
      </p:sp>
      <p:sp>
        <p:nvSpPr>
          <p:cNvPr id="3" name="Text Placeholder 2"/>
          <p:cNvSpPr>
            <a:spLocks noGrp="1"/>
          </p:cNvSpPr>
          <p:nvPr>
            <p:ph type="body" sz="quarter" idx="11"/>
          </p:nvPr>
        </p:nvSpPr>
        <p:spPr/>
        <p:txBody>
          <a:bodyPr/>
          <a:lstStyle/>
          <a:p>
            <a:r>
              <a:rPr lang="en-US" dirty="0" smtClean="0"/>
              <a:t>SECOND INVESTORS GROUP, St Albans, United Kingdom,  17-18 February 2016</a:t>
            </a:r>
            <a:endParaRPr lang="en-US" dirty="0"/>
          </a:p>
        </p:txBody>
      </p:sp>
    </p:spTree>
    <p:extLst>
      <p:ext uri="{BB962C8B-B14F-4D97-AF65-F5344CB8AC3E}">
        <p14:creationId xmlns:p14="http://schemas.microsoft.com/office/powerpoint/2010/main" val="330766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3. GFF’s </a:t>
            </a:r>
            <a:r>
              <a:rPr lang="en-US" dirty="0"/>
              <a:t>engagement in </a:t>
            </a:r>
            <a:r>
              <a:rPr lang="en-US" u="sng" dirty="0"/>
              <a:t>states not willing</a:t>
            </a:r>
            <a:r>
              <a:rPr lang="en-US" dirty="0"/>
              <a:t> </a:t>
            </a:r>
            <a:r>
              <a:rPr lang="en-US" dirty="0" smtClean="0"/>
              <a:t>to </a:t>
            </a:r>
            <a:r>
              <a:rPr lang="en-US" dirty="0"/>
              <a:t>support populations in need </a:t>
            </a:r>
            <a:br>
              <a:rPr lang="en-US" dirty="0"/>
            </a:b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10</a:t>
            </a:fld>
            <a:endParaRPr lang="en-US" dirty="0"/>
          </a:p>
        </p:txBody>
      </p:sp>
      <p:sp>
        <p:nvSpPr>
          <p:cNvPr id="4" name="Content Placeholder 3"/>
          <p:cNvSpPr>
            <a:spLocks noGrp="1"/>
          </p:cNvSpPr>
          <p:nvPr>
            <p:ph idx="1"/>
          </p:nvPr>
        </p:nvSpPr>
        <p:spPr/>
        <p:txBody>
          <a:bodyPr>
            <a:normAutofit/>
          </a:bodyPr>
          <a:lstStyle/>
          <a:p>
            <a:r>
              <a:rPr lang="en-US" dirty="0"/>
              <a:t>G</a:t>
            </a:r>
            <a:r>
              <a:rPr lang="en-US" dirty="0" smtClean="0"/>
              <a:t>overnment not always present </a:t>
            </a:r>
            <a:r>
              <a:rPr lang="en-US" dirty="0"/>
              <a:t>or there may be a weak government with no effective </a:t>
            </a:r>
            <a:r>
              <a:rPr lang="en-US" dirty="0" smtClean="0"/>
              <a:t>reach, or </a:t>
            </a:r>
            <a:r>
              <a:rPr lang="en-US" dirty="0"/>
              <a:t>reasons for unwillingness by the state to reach its entire population. </a:t>
            </a:r>
            <a:r>
              <a:rPr lang="en-US" dirty="0" smtClean="0"/>
              <a:t> </a:t>
            </a:r>
            <a:r>
              <a:rPr lang="en-US" dirty="0"/>
              <a:t>The </a:t>
            </a:r>
            <a:r>
              <a:rPr lang="en-US" u="sng" dirty="0"/>
              <a:t>current business model of the GFF does not cater for such situations</a:t>
            </a:r>
            <a:r>
              <a:rPr lang="en-US" dirty="0"/>
              <a:t>. </a:t>
            </a:r>
            <a:endParaRPr lang="en-US" dirty="0" smtClean="0"/>
          </a:p>
          <a:p>
            <a:endParaRPr lang="en-US" dirty="0" smtClean="0"/>
          </a:p>
          <a:p>
            <a:r>
              <a:rPr lang="en-US" u="sng" dirty="0" smtClean="0"/>
              <a:t>Alternative </a:t>
            </a:r>
            <a:r>
              <a:rPr lang="en-US" u="sng" dirty="0"/>
              <a:t>non-state mechanisms</a:t>
            </a:r>
            <a:r>
              <a:rPr lang="en-US" dirty="0"/>
              <a:t> for addressing RMNCAH needs may be considered through the GFF in settings where a state-led approach is not practical. </a:t>
            </a:r>
          </a:p>
          <a:p>
            <a:endParaRPr lang="en-US" dirty="0"/>
          </a:p>
        </p:txBody>
      </p:sp>
    </p:spTree>
    <p:extLst>
      <p:ext uri="{BB962C8B-B14F-4D97-AF65-F5344CB8AC3E}">
        <p14:creationId xmlns:p14="http://schemas.microsoft.com/office/powerpoint/2010/main" val="1758369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3. GFF’s </a:t>
            </a:r>
            <a:r>
              <a:rPr lang="en-US" dirty="0"/>
              <a:t>engagement in </a:t>
            </a:r>
            <a:r>
              <a:rPr lang="en-US" u="sng" dirty="0"/>
              <a:t>states not willing</a:t>
            </a:r>
            <a:r>
              <a:rPr lang="en-US" dirty="0"/>
              <a:t> </a:t>
            </a:r>
            <a:r>
              <a:rPr lang="en-US" dirty="0" smtClean="0"/>
              <a:t>to </a:t>
            </a:r>
            <a:r>
              <a:rPr lang="en-US" dirty="0"/>
              <a:t>support populations in need </a:t>
            </a:r>
            <a:br>
              <a:rPr lang="en-US" dirty="0"/>
            </a:b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11</a:t>
            </a:fld>
            <a:endParaRPr lang="en-US" dirty="0"/>
          </a:p>
        </p:txBody>
      </p:sp>
      <p:sp>
        <p:nvSpPr>
          <p:cNvPr id="4" name="Content Placeholder 3"/>
          <p:cNvSpPr>
            <a:spLocks noGrp="1"/>
          </p:cNvSpPr>
          <p:nvPr>
            <p:ph idx="1"/>
          </p:nvPr>
        </p:nvSpPr>
        <p:spPr>
          <a:xfrm>
            <a:off x="116733" y="1073062"/>
            <a:ext cx="8955869" cy="5389573"/>
          </a:xfrm>
        </p:spPr>
        <p:txBody>
          <a:bodyPr>
            <a:normAutofit fontScale="47500" lnSpcReduction="20000"/>
          </a:bodyPr>
          <a:lstStyle/>
          <a:p>
            <a:pPr marL="0" indent="0">
              <a:buNone/>
            </a:pPr>
            <a:endParaRPr lang="en-US" sz="1300" i="1" dirty="0" smtClean="0"/>
          </a:p>
          <a:p>
            <a:pPr marL="0" indent="0">
              <a:buNone/>
            </a:pPr>
            <a:r>
              <a:rPr lang="en-US" sz="5100" i="1" dirty="0" smtClean="0"/>
              <a:t>Guidance </a:t>
            </a:r>
            <a:r>
              <a:rPr lang="en-US" sz="5100" i="1" dirty="0"/>
              <a:t>requested on following </a:t>
            </a:r>
            <a:r>
              <a:rPr lang="en-US" sz="5100" i="1" dirty="0" smtClean="0"/>
              <a:t>questions:</a:t>
            </a:r>
          </a:p>
          <a:p>
            <a:pPr marL="0" indent="0">
              <a:buNone/>
            </a:pPr>
            <a:endParaRPr lang="en-US" sz="1100" i="1" dirty="0"/>
          </a:p>
          <a:p>
            <a:pPr lvl="0"/>
            <a:r>
              <a:rPr lang="en-US" sz="5100" dirty="0" smtClean="0"/>
              <a:t>Should</a:t>
            </a:r>
            <a:r>
              <a:rPr lang="en-US" sz="5100" u="sng" dirty="0" smtClean="0"/>
              <a:t> non-state </a:t>
            </a:r>
            <a:r>
              <a:rPr lang="en-US" sz="5100" u="sng" dirty="0"/>
              <a:t>funding mechanisms</a:t>
            </a:r>
            <a:r>
              <a:rPr lang="en-US" sz="5100" dirty="0"/>
              <a:t> be considered in these </a:t>
            </a:r>
            <a:r>
              <a:rPr lang="en-US" sz="5100" dirty="0" smtClean="0"/>
              <a:t>settings as part of the GFF? </a:t>
            </a:r>
          </a:p>
          <a:p>
            <a:pPr marL="0" lvl="0" indent="0">
              <a:buNone/>
            </a:pPr>
            <a:endParaRPr lang="en-US" sz="1300" dirty="0"/>
          </a:p>
          <a:p>
            <a:pPr lvl="0"/>
            <a:r>
              <a:rPr lang="en-US" sz="5100" dirty="0" smtClean="0"/>
              <a:t>Support </a:t>
            </a:r>
            <a:r>
              <a:rPr lang="en-US" sz="5100" u="sng" dirty="0" smtClean="0"/>
              <a:t>non-GFF </a:t>
            </a:r>
            <a:r>
              <a:rPr lang="en-US" sz="5100" u="sng" dirty="0"/>
              <a:t>eligible countries</a:t>
            </a:r>
            <a:r>
              <a:rPr lang="en-US" sz="5100" dirty="0"/>
              <a:t> </a:t>
            </a:r>
            <a:r>
              <a:rPr lang="en-US" sz="5100" dirty="0" smtClean="0"/>
              <a:t>(e.g. Lebanon, </a:t>
            </a:r>
            <a:r>
              <a:rPr lang="en-US" sz="5100" dirty="0"/>
              <a:t>Syria) facing significant humanitarian crises with considerable RMNCAH needs</a:t>
            </a:r>
            <a:r>
              <a:rPr lang="en-US" sz="5100" dirty="0" smtClean="0"/>
              <a:t>?</a:t>
            </a:r>
          </a:p>
          <a:p>
            <a:pPr marL="0" lvl="0" indent="0">
              <a:buNone/>
            </a:pPr>
            <a:endParaRPr lang="en-US" sz="1100" dirty="0" smtClean="0"/>
          </a:p>
          <a:p>
            <a:pPr lvl="0"/>
            <a:r>
              <a:rPr lang="en-US" sz="5100" u="sng" dirty="0" smtClean="0"/>
              <a:t>What </a:t>
            </a:r>
            <a:r>
              <a:rPr lang="en-US" sz="5100" u="sng" dirty="0"/>
              <a:t>further exploration</a:t>
            </a:r>
            <a:r>
              <a:rPr lang="en-US" sz="5100" dirty="0"/>
              <a:t> may be needed to help inform decision making? Initial </a:t>
            </a:r>
            <a:r>
              <a:rPr lang="en-US" sz="5100" dirty="0" smtClean="0"/>
              <a:t>questions are:</a:t>
            </a:r>
          </a:p>
          <a:p>
            <a:pPr lvl="1">
              <a:buFont typeface="Arial" panose="020B0604020202020204" pitchFamily="34" charset="0"/>
              <a:buChar char="•"/>
            </a:pPr>
            <a:r>
              <a:rPr lang="en-US" sz="5100" dirty="0" smtClean="0"/>
              <a:t>comparative (dis)advantage </a:t>
            </a:r>
            <a:r>
              <a:rPr lang="en-US" sz="5100" dirty="0"/>
              <a:t>of </a:t>
            </a:r>
            <a:r>
              <a:rPr lang="en-US" sz="5100" dirty="0" smtClean="0"/>
              <a:t>GFF </a:t>
            </a:r>
            <a:r>
              <a:rPr lang="en-US" sz="5100" dirty="0"/>
              <a:t>and </a:t>
            </a:r>
            <a:r>
              <a:rPr lang="en-US" sz="5100" dirty="0" smtClean="0"/>
              <a:t>role </a:t>
            </a:r>
            <a:r>
              <a:rPr lang="en-US" sz="5100" dirty="0"/>
              <a:t>of the </a:t>
            </a:r>
            <a:r>
              <a:rPr lang="en-US" sz="5100" dirty="0" smtClean="0"/>
              <a:t>Bank</a:t>
            </a:r>
          </a:p>
          <a:p>
            <a:pPr lvl="1">
              <a:buFont typeface="Arial" panose="020B0604020202020204" pitchFamily="34" charset="0"/>
              <a:buChar char="•"/>
            </a:pPr>
            <a:r>
              <a:rPr lang="en-US" sz="5100" dirty="0" smtClean="0"/>
              <a:t>possible </a:t>
            </a:r>
            <a:r>
              <a:rPr lang="en-US" sz="5100" dirty="0"/>
              <a:t>funding </a:t>
            </a:r>
            <a:r>
              <a:rPr lang="en-US" sz="5100" dirty="0" smtClean="0"/>
              <a:t>landscape</a:t>
            </a:r>
          </a:p>
          <a:p>
            <a:pPr lvl="1">
              <a:buFont typeface="Arial" panose="020B0604020202020204" pitchFamily="34" charset="0"/>
              <a:buChar char="•"/>
            </a:pPr>
            <a:r>
              <a:rPr lang="en-US" sz="5100" dirty="0" smtClean="0"/>
              <a:t>possible </a:t>
            </a:r>
            <a:r>
              <a:rPr lang="en-US" sz="5100" dirty="0"/>
              <a:t>stronger </a:t>
            </a:r>
            <a:r>
              <a:rPr lang="en-US" sz="5100" dirty="0" smtClean="0"/>
              <a:t>link between humanitarian aid and development assistance </a:t>
            </a:r>
          </a:p>
          <a:p>
            <a:pPr lvl="1">
              <a:buFont typeface="Arial" panose="020B0604020202020204" pitchFamily="34" charset="0"/>
              <a:buChar char="•"/>
            </a:pPr>
            <a:r>
              <a:rPr lang="en-US" sz="5100" dirty="0" smtClean="0"/>
              <a:t>reduced earmarking, </a:t>
            </a:r>
            <a:r>
              <a:rPr lang="en-US" sz="5100" dirty="0"/>
              <a:t>and more effective use of resources through results-based </a:t>
            </a:r>
            <a:r>
              <a:rPr lang="en-US" sz="5100" dirty="0" smtClean="0"/>
              <a:t>approaches </a:t>
            </a:r>
          </a:p>
          <a:p>
            <a:pPr lvl="1">
              <a:buFont typeface="Arial" panose="020B0604020202020204" pitchFamily="34" charset="0"/>
              <a:buChar char="•"/>
            </a:pPr>
            <a:r>
              <a:rPr lang="en-US" sz="5100" dirty="0" smtClean="0"/>
              <a:t>the </a:t>
            </a:r>
            <a:r>
              <a:rPr lang="en-US" sz="5100" dirty="0"/>
              <a:t>use of innovative financing </a:t>
            </a:r>
            <a:r>
              <a:rPr lang="en-US" sz="5100" dirty="0" smtClean="0"/>
              <a:t>mechanism. </a:t>
            </a:r>
            <a:endParaRPr lang="en-US" sz="5100" dirty="0"/>
          </a:p>
          <a:p>
            <a:pPr marL="457200" lvl="1" indent="0">
              <a:buNone/>
            </a:pPr>
            <a:endParaRPr lang="en-US" dirty="0"/>
          </a:p>
        </p:txBody>
      </p:sp>
    </p:spTree>
    <p:extLst>
      <p:ext uri="{BB962C8B-B14F-4D97-AF65-F5344CB8AC3E}">
        <p14:creationId xmlns:p14="http://schemas.microsoft.com/office/powerpoint/2010/main" val="2292562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u="sng" dirty="0" smtClean="0"/>
              <a:t>GFF implementation risks </a:t>
            </a:r>
            <a:r>
              <a:rPr lang="en-US" dirty="0" smtClean="0"/>
              <a:t>in fragile and humanitarian settings </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12</a:t>
            </a:fld>
            <a:endParaRPr lang="en-US" dirty="0"/>
          </a:p>
        </p:txBody>
      </p:sp>
      <p:sp>
        <p:nvSpPr>
          <p:cNvPr id="4" name="Content Placeholder 3"/>
          <p:cNvSpPr>
            <a:spLocks noGrp="1"/>
          </p:cNvSpPr>
          <p:nvPr>
            <p:ph idx="1"/>
          </p:nvPr>
        </p:nvSpPr>
        <p:spPr>
          <a:xfrm>
            <a:off x="116733" y="1073062"/>
            <a:ext cx="9027267" cy="5389573"/>
          </a:xfrm>
        </p:spPr>
        <p:txBody>
          <a:bodyPr>
            <a:noAutofit/>
          </a:bodyPr>
          <a:lstStyle/>
          <a:p>
            <a:pPr marL="0" indent="0">
              <a:buNone/>
            </a:pPr>
            <a:r>
              <a:rPr lang="en-US" sz="2400" dirty="0"/>
              <a:t>The impact of GFF </a:t>
            </a:r>
            <a:r>
              <a:rPr lang="en-US" sz="2400" dirty="0" smtClean="0"/>
              <a:t>in </a:t>
            </a:r>
            <a:r>
              <a:rPr lang="en-US" sz="2400" dirty="0"/>
              <a:t>fragile settings </a:t>
            </a:r>
            <a:r>
              <a:rPr lang="en-US" sz="2400" dirty="0" smtClean="0"/>
              <a:t>is </a:t>
            </a:r>
            <a:r>
              <a:rPr lang="en-US" sz="2400" dirty="0"/>
              <a:t>anticipated to be significant. </a:t>
            </a:r>
            <a:r>
              <a:rPr lang="en-US" sz="2400" dirty="0" smtClean="0"/>
              <a:t>Recognize </a:t>
            </a:r>
            <a:r>
              <a:rPr lang="en-US" sz="2400" dirty="0"/>
              <a:t>the risks in view of the enhanced </a:t>
            </a:r>
            <a:r>
              <a:rPr lang="en-US" sz="2400" dirty="0" smtClean="0"/>
              <a:t>complexity, particularly:</a:t>
            </a:r>
          </a:p>
          <a:p>
            <a:pPr marL="0" indent="0">
              <a:buNone/>
            </a:pPr>
            <a:endParaRPr lang="en-US" sz="600" dirty="0"/>
          </a:p>
          <a:p>
            <a:pPr lvl="0"/>
            <a:r>
              <a:rPr lang="en-US" sz="2400" dirty="0" smtClean="0"/>
              <a:t>Trade-off: timely, </a:t>
            </a:r>
            <a:r>
              <a:rPr lang="en-US" sz="2400" dirty="0"/>
              <a:t>flexible </a:t>
            </a:r>
            <a:r>
              <a:rPr lang="en-US" sz="2400" dirty="0" smtClean="0"/>
              <a:t>response vs. need </a:t>
            </a:r>
            <a:r>
              <a:rPr lang="en-US" sz="2400" dirty="0"/>
              <a:t>to monitor </a:t>
            </a:r>
            <a:r>
              <a:rPr lang="en-US" sz="2400" dirty="0" smtClean="0"/>
              <a:t>funds</a:t>
            </a:r>
          </a:p>
          <a:p>
            <a:pPr marL="0" lvl="0" indent="0">
              <a:buNone/>
            </a:pPr>
            <a:endParaRPr lang="en-US" sz="600" dirty="0"/>
          </a:p>
          <a:p>
            <a:pPr lvl="0"/>
            <a:r>
              <a:rPr lang="en-US" sz="2400" dirty="0" smtClean="0"/>
              <a:t>Simple </a:t>
            </a:r>
            <a:r>
              <a:rPr lang="en-US" sz="2400" dirty="0"/>
              <a:t>investment cases </a:t>
            </a:r>
            <a:r>
              <a:rPr lang="en-US" sz="2400" dirty="0" smtClean="0"/>
              <a:t>needed, to monitor and amend frequently</a:t>
            </a:r>
          </a:p>
          <a:p>
            <a:pPr marL="0" lvl="0" indent="0">
              <a:buNone/>
            </a:pPr>
            <a:endParaRPr lang="en-US" sz="600" dirty="0"/>
          </a:p>
          <a:p>
            <a:pPr lvl="0"/>
            <a:r>
              <a:rPr lang="en-US" sz="2400" dirty="0"/>
              <a:t>Carry out implementation research to help </a:t>
            </a:r>
            <a:r>
              <a:rPr lang="en-US" sz="2400" dirty="0" smtClean="0"/>
              <a:t>inform such work</a:t>
            </a:r>
          </a:p>
          <a:p>
            <a:pPr marL="0" lvl="0" indent="0">
              <a:buNone/>
            </a:pPr>
            <a:endParaRPr lang="en-US" sz="600" dirty="0" smtClean="0"/>
          </a:p>
          <a:p>
            <a:pPr lvl="0"/>
            <a:r>
              <a:rPr lang="en-US" sz="2400" dirty="0" smtClean="0"/>
              <a:t>Consideration </a:t>
            </a:r>
            <a:r>
              <a:rPr lang="en-US" sz="2400" dirty="0"/>
              <a:t>for </a:t>
            </a:r>
            <a:r>
              <a:rPr lang="en-US" sz="2400" dirty="0" smtClean="0"/>
              <a:t>role health </a:t>
            </a:r>
            <a:r>
              <a:rPr lang="en-US" sz="2400" dirty="0"/>
              <a:t>financing strategies for </a:t>
            </a:r>
            <a:r>
              <a:rPr lang="en-US" sz="2400" dirty="0" smtClean="0"/>
              <a:t>sustainable, </a:t>
            </a:r>
            <a:r>
              <a:rPr lang="en-US" sz="2400" dirty="0"/>
              <a:t>equitable </a:t>
            </a:r>
            <a:r>
              <a:rPr lang="en-US" sz="2400" dirty="0" smtClean="0"/>
              <a:t>financing - part of </a:t>
            </a:r>
            <a:r>
              <a:rPr lang="en-US" sz="2400" dirty="0"/>
              <a:t>GFF value proposition </a:t>
            </a:r>
            <a:r>
              <a:rPr lang="en-US" sz="2400" dirty="0" smtClean="0"/>
              <a:t>- may </a:t>
            </a:r>
            <a:r>
              <a:rPr lang="en-US" sz="2400" dirty="0"/>
              <a:t>be </a:t>
            </a:r>
            <a:r>
              <a:rPr lang="en-US" sz="2400" dirty="0" smtClean="0"/>
              <a:t>difficult </a:t>
            </a:r>
          </a:p>
          <a:p>
            <a:pPr lvl="0"/>
            <a:endParaRPr lang="en-US" sz="600" dirty="0"/>
          </a:p>
          <a:p>
            <a:pPr lvl="0"/>
            <a:r>
              <a:rPr lang="en-US" sz="2400" dirty="0"/>
              <a:t>Complexity of </a:t>
            </a:r>
            <a:r>
              <a:rPr lang="en-US" sz="2400" dirty="0" smtClean="0"/>
              <a:t>CRVS and </a:t>
            </a:r>
            <a:r>
              <a:rPr lang="en-US" sz="2400" dirty="0"/>
              <a:t>possible concerns of people to register. </a:t>
            </a:r>
            <a:endParaRPr lang="en-US" sz="2400" dirty="0" smtClean="0"/>
          </a:p>
          <a:p>
            <a:pPr lvl="0"/>
            <a:endParaRPr lang="en-US" sz="600" dirty="0"/>
          </a:p>
          <a:p>
            <a:pPr lvl="0"/>
            <a:r>
              <a:rPr lang="en-US" sz="2400" dirty="0" smtClean="0"/>
              <a:t>Many </a:t>
            </a:r>
            <a:r>
              <a:rPr lang="en-US" sz="2400" dirty="0"/>
              <a:t>countries at greatest risk of humanitarian crises </a:t>
            </a:r>
            <a:r>
              <a:rPr lang="en-US" sz="2400" dirty="0" smtClean="0"/>
              <a:t>are also </a:t>
            </a:r>
            <a:r>
              <a:rPr lang="en-US" sz="2400" dirty="0"/>
              <a:t>those with the greatest </a:t>
            </a:r>
            <a:r>
              <a:rPr lang="en-US" sz="2400" dirty="0" smtClean="0"/>
              <a:t>health system challenges and capacity issues</a:t>
            </a:r>
          </a:p>
          <a:p>
            <a:pPr lvl="0"/>
            <a:endParaRPr lang="en-US" sz="600" dirty="0"/>
          </a:p>
          <a:p>
            <a:endParaRPr lang="en-US" sz="2000" dirty="0"/>
          </a:p>
        </p:txBody>
      </p:sp>
    </p:spTree>
    <p:extLst>
      <p:ext uri="{BB962C8B-B14F-4D97-AF65-F5344CB8AC3E}">
        <p14:creationId xmlns:p14="http://schemas.microsoft.com/office/powerpoint/2010/main" val="1055451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u="sng" dirty="0"/>
              <a:t>GFF implementation risks </a:t>
            </a:r>
            <a:r>
              <a:rPr lang="en-US" dirty="0" smtClean="0"/>
              <a:t>in </a:t>
            </a:r>
            <a:r>
              <a:rPr lang="en-US" dirty="0"/>
              <a:t>fragile and humanitarian settings</a:t>
            </a:r>
          </a:p>
        </p:txBody>
      </p:sp>
      <p:sp>
        <p:nvSpPr>
          <p:cNvPr id="3" name="Slide Number Placeholder 2"/>
          <p:cNvSpPr>
            <a:spLocks noGrp="1"/>
          </p:cNvSpPr>
          <p:nvPr>
            <p:ph type="sldNum" sz="quarter" idx="12"/>
          </p:nvPr>
        </p:nvSpPr>
        <p:spPr/>
        <p:txBody>
          <a:bodyPr/>
          <a:lstStyle/>
          <a:p>
            <a:fld id="{54F35883-D328-BB47-9BAC-D95ED3694F27}" type="slidenum">
              <a:rPr lang="en-US" smtClean="0"/>
              <a:pPr/>
              <a:t>13</a:t>
            </a:fld>
            <a:endParaRPr lang="en-US" dirty="0"/>
          </a:p>
        </p:txBody>
      </p:sp>
      <p:sp>
        <p:nvSpPr>
          <p:cNvPr id="4" name="Content Placeholder 3"/>
          <p:cNvSpPr>
            <a:spLocks noGrp="1"/>
          </p:cNvSpPr>
          <p:nvPr>
            <p:ph idx="1"/>
          </p:nvPr>
        </p:nvSpPr>
        <p:spPr/>
        <p:txBody>
          <a:bodyPr>
            <a:normAutofit/>
          </a:bodyPr>
          <a:lstStyle/>
          <a:p>
            <a:pPr marL="0" indent="0">
              <a:buNone/>
            </a:pPr>
            <a:r>
              <a:rPr lang="en-US" i="1" dirty="0"/>
              <a:t>In all three scenarios described, the IG is requested to give consideration to the following questions: </a:t>
            </a:r>
            <a:endParaRPr lang="en-US" dirty="0"/>
          </a:p>
          <a:p>
            <a:pPr marL="0" lvl="0" indent="0">
              <a:buNone/>
            </a:pPr>
            <a:endParaRPr lang="en-US" dirty="0" smtClean="0"/>
          </a:p>
          <a:p>
            <a:pPr lvl="0"/>
            <a:r>
              <a:rPr lang="en-US" dirty="0" smtClean="0"/>
              <a:t>What </a:t>
            </a:r>
            <a:r>
              <a:rPr lang="en-US" dirty="0"/>
              <a:t>are the GFF parameters, i.e. what is needed (as a minimum) and what may be acceptable for GFF implementation in fragile and emergency settings? </a:t>
            </a:r>
            <a:endParaRPr lang="en-US" dirty="0" smtClean="0"/>
          </a:p>
          <a:p>
            <a:pPr marL="0" lvl="0" indent="0">
              <a:buNone/>
            </a:pPr>
            <a:endParaRPr lang="en-US" dirty="0"/>
          </a:p>
          <a:p>
            <a:pPr lvl="0"/>
            <a:r>
              <a:rPr lang="en-US" dirty="0"/>
              <a:t>What are acceptable risks and how can risks be mitigated? </a:t>
            </a:r>
          </a:p>
          <a:p>
            <a:endParaRPr lang="en-US" dirty="0"/>
          </a:p>
        </p:txBody>
      </p:sp>
    </p:spTree>
    <p:extLst>
      <p:ext uri="{BB962C8B-B14F-4D97-AF65-F5344CB8AC3E}">
        <p14:creationId xmlns:p14="http://schemas.microsoft.com/office/powerpoint/2010/main" val="2272296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3564" y="857250"/>
            <a:ext cx="8773604" cy="5605385"/>
          </a:xfrm>
        </p:spPr>
        <p:txBody>
          <a:bodyPr>
            <a:normAutofit fontScale="85000" lnSpcReduction="20000"/>
          </a:bodyPr>
          <a:lstStyle/>
          <a:p>
            <a:pPr marL="0" lvl="0" indent="0">
              <a:buNone/>
            </a:pPr>
            <a:r>
              <a:rPr lang="en-US" dirty="0" smtClean="0"/>
              <a:t>The Investors Group is requested to:</a:t>
            </a:r>
          </a:p>
          <a:p>
            <a:pPr marL="0" lvl="0" indent="0">
              <a:buNone/>
            </a:pPr>
            <a:endParaRPr lang="en-US" dirty="0" smtClean="0"/>
          </a:p>
          <a:p>
            <a:pPr lvl="0"/>
            <a:r>
              <a:rPr lang="en-US" dirty="0" smtClean="0"/>
              <a:t>Recognize </a:t>
            </a:r>
            <a:r>
              <a:rPr lang="en-US" dirty="0"/>
              <a:t>the importance of GFF support to fragile states and humanitarian settings, given the fact that many GFF eligible countries have, either currently or recently, been affected by disaster, epidemics or conflict. Women, children and adolescents are disproportionally affected by such </a:t>
            </a:r>
            <a:r>
              <a:rPr lang="en-US" dirty="0" smtClean="0"/>
              <a:t>crises</a:t>
            </a:r>
            <a:r>
              <a:rPr lang="en-US" dirty="0"/>
              <a:t>.</a:t>
            </a:r>
            <a:endParaRPr lang="en-US" dirty="0" smtClean="0"/>
          </a:p>
          <a:p>
            <a:pPr marL="0" lvl="0" indent="0">
              <a:buNone/>
            </a:pPr>
            <a:endParaRPr lang="en-US" dirty="0"/>
          </a:p>
          <a:p>
            <a:pPr lvl="0"/>
            <a:r>
              <a:rPr lang="en-US" dirty="0" smtClean="0"/>
              <a:t>Consider </a:t>
            </a:r>
            <a:r>
              <a:rPr lang="en-US" dirty="0"/>
              <a:t>the three </a:t>
            </a:r>
            <a:r>
              <a:rPr lang="en-US" dirty="0" smtClean="0"/>
              <a:t>scenarios, </a:t>
            </a:r>
            <a:r>
              <a:rPr lang="en-US" dirty="0"/>
              <a:t>which highlight opportunities and limitations with the current business model of the </a:t>
            </a:r>
            <a:r>
              <a:rPr lang="en-US" dirty="0" smtClean="0"/>
              <a:t>GFF, </a:t>
            </a:r>
            <a:r>
              <a:rPr lang="en-US" dirty="0"/>
              <a:t>and provide feedback on the extent to which the GFF should be engaged in these different scenarios. </a:t>
            </a:r>
          </a:p>
          <a:p>
            <a:pPr marL="0" indent="0">
              <a:buNone/>
            </a:pPr>
            <a:endParaRPr lang="en-US" dirty="0" smtClean="0"/>
          </a:p>
          <a:p>
            <a:r>
              <a:rPr lang="en-US" dirty="0" smtClean="0"/>
              <a:t>Provide </a:t>
            </a:r>
            <a:r>
              <a:rPr lang="en-US" dirty="0"/>
              <a:t>guidance on further analysis to be carried out by the Task Team in preparation for the next Investors Group meeting scheduled in June 2016.</a:t>
            </a:r>
          </a:p>
        </p:txBody>
      </p:sp>
      <p:sp>
        <p:nvSpPr>
          <p:cNvPr id="3" name="Slide Number Placeholder 2"/>
          <p:cNvSpPr>
            <a:spLocks noGrp="1"/>
          </p:cNvSpPr>
          <p:nvPr>
            <p:ph type="sldNum" sz="quarter" idx="12"/>
          </p:nvPr>
        </p:nvSpPr>
        <p:spPr/>
        <p:txBody>
          <a:bodyPr/>
          <a:lstStyle/>
          <a:p>
            <a:fld id="{54F35883-D328-BB47-9BAC-D95ED3694F27}" type="slidenum">
              <a:rPr lang="en-US" smtClean="0"/>
              <a:pPr/>
              <a:t>14</a:t>
            </a:fld>
            <a:endParaRPr lang="en-US" dirty="0"/>
          </a:p>
        </p:txBody>
      </p:sp>
      <p:sp>
        <p:nvSpPr>
          <p:cNvPr id="2" name="Title 1"/>
          <p:cNvSpPr>
            <a:spLocks noGrp="1"/>
          </p:cNvSpPr>
          <p:nvPr>
            <p:ph type="title"/>
          </p:nvPr>
        </p:nvSpPr>
        <p:spPr>
          <a:xfrm>
            <a:off x="116733" y="94775"/>
            <a:ext cx="9027267" cy="426003"/>
          </a:xfrm>
        </p:spPr>
        <p:txBody>
          <a:bodyPr/>
          <a:lstStyle/>
          <a:p>
            <a:r>
              <a:rPr lang="en-US" dirty="0" smtClean="0"/>
              <a:t>Recommendations:</a:t>
            </a:r>
            <a:endParaRPr lang="en-US" dirty="0"/>
          </a:p>
        </p:txBody>
      </p:sp>
    </p:spTree>
    <p:extLst>
      <p:ext uri="{BB962C8B-B14F-4D97-AF65-F5344CB8AC3E}">
        <p14:creationId xmlns:p14="http://schemas.microsoft.com/office/powerpoint/2010/main" val="408511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907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requested:</a:t>
            </a: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2</a:t>
            </a:fld>
            <a:endParaRPr lang="en-US" dirty="0"/>
          </a:p>
        </p:txBody>
      </p:sp>
      <p:sp>
        <p:nvSpPr>
          <p:cNvPr id="4" name="Content Placeholder 3"/>
          <p:cNvSpPr>
            <a:spLocks noGrp="1"/>
          </p:cNvSpPr>
          <p:nvPr>
            <p:ph idx="1"/>
          </p:nvPr>
        </p:nvSpPr>
        <p:spPr/>
        <p:txBody>
          <a:bodyPr/>
          <a:lstStyle/>
          <a:p>
            <a:r>
              <a:rPr lang="en-US" dirty="0"/>
              <a:t>The Investors Group is asked to provide guidance on the questions linked to GFF engagement in fragile and humanitarian settings as laid out by the Task </a:t>
            </a:r>
            <a:r>
              <a:rPr lang="en-US" dirty="0" smtClean="0"/>
              <a:t>Team</a:t>
            </a:r>
          </a:p>
          <a:p>
            <a:r>
              <a:rPr lang="en-US" dirty="0" smtClean="0"/>
              <a:t>This </a:t>
            </a:r>
            <a:r>
              <a:rPr lang="en-US" dirty="0"/>
              <a:t>will help inform the parameters of the GFF and possible next steps for further </a:t>
            </a:r>
            <a:r>
              <a:rPr lang="en-US" dirty="0" smtClean="0"/>
              <a:t>analysis</a:t>
            </a:r>
            <a:endParaRPr lang="en-US" dirty="0"/>
          </a:p>
          <a:p>
            <a:endParaRPr lang="en-US" dirty="0"/>
          </a:p>
        </p:txBody>
      </p:sp>
    </p:spTree>
    <p:extLst>
      <p:ext uri="{BB962C8B-B14F-4D97-AF65-F5344CB8AC3E}">
        <p14:creationId xmlns:p14="http://schemas.microsoft.com/office/powerpoint/2010/main" val="303264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GFF engagement is clear:</a:t>
            </a:r>
            <a:endParaRPr lang="en-US" dirty="0"/>
          </a:p>
        </p:txBody>
      </p:sp>
      <p:sp>
        <p:nvSpPr>
          <p:cNvPr id="3" name="Content Placeholder 2"/>
          <p:cNvSpPr>
            <a:spLocks noGrp="1"/>
          </p:cNvSpPr>
          <p:nvPr>
            <p:ph idx="1"/>
          </p:nvPr>
        </p:nvSpPr>
        <p:spPr>
          <a:xfrm>
            <a:off x="0" y="533400"/>
            <a:ext cx="9067800" cy="5929235"/>
          </a:xfrm>
        </p:spPr>
        <p:txBody>
          <a:bodyPr>
            <a:normAutofit/>
          </a:bodyPr>
          <a:lstStyle/>
          <a:p>
            <a:pPr marL="0" indent="0">
              <a:buNone/>
            </a:pPr>
            <a:endParaRPr lang="en-US" sz="600" u="sng" dirty="0" smtClean="0"/>
          </a:p>
          <a:p>
            <a:pPr marL="514350" indent="-514350">
              <a:buFont typeface="+mj-lt"/>
              <a:buAutoNum type="arabicPeriod"/>
            </a:pPr>
            <a:r>
              <a:rPr lang="en-US" sz="2600" dirty="0" smtClean="0"/>
              <a:t>Magnitude </a:t>
            </a:r>
            <a:r>
              <a:rPr lang="en-US" sz="2600" dirty="0"/>
              <a:t>large and growing:  </a:t>
            </a:r>
            <a:endParaRPr lang="en-US" sz="2600" dirty="0" smtClean="0"/>
          </a:p>
          <a:p>
            <a:pPr lvl="2" indent="-342900"/>
            <a:r>
              <a:rPr lang="en-US" sz="2200" dirty="0" smtClean="0"/>
              <a:t>Almost 60M </a:t>
            </a:r>
            <a:r>
              <a:rPr lang="en-US" sz="2200" dirty="0"/>
              <a:t>people displaced </a:t>
            </a:r>
            <a:r>
              <a:rPr lang="en-US" sz="2200" dirty="0" smtClean="0"/>
              <a:t>globally</a:t>
            </a:r>
          </a:p>
          <a:p>
            <a:pPr lvl="2" indent="-342900"/>
            <a:r>
              <a:rPr lang="en-US" sz="2200" dirty="0" smtClean="0"/>
              <a:t>Average </a:t>
            </a:r>
            <a:r>
              <a:rPr lang="en-US" sz="2200" dirty="0"/>
              <a:t>displacement time now &gt; 20 </a:t>
            </a:r>
            <a:r>
              <a:rPr lang="en-US" sz="2200" dirty="0" smtClean="0"/>
              <a:t>years</a:t>
            </a:r>
          </a:p>
          <a:p>
            <a:pPr lvl="2" indent="-342900"/>
            <a:r>
              <a:rPr lang="en-US" sz="2200" dirty="0" smtClean="0"/>
              <a:t>By 2030</a:t>
            </a:r>
            <a:r>
              <a:rPr lang="en-US" sz="2200" dirty="0"/>
              <a:t>, more than </a:t>
            </a:r>
            <a:r>
              <a:rPr lang="en-US" sz="2200" dirty="0" smtClean="0"/>
              <a:t>50% of world’s </a:t>
            </a:r>
            <a:r>
              <a:rPr lang="en-US" sz="2200" dirty="0"/>
              <a:t>poor </a:t>
            </a:r>
            <a:r>
              <a:rPr lang="en-US" sz="2200" dirty="0" smtClean="0"/>
              <a:t>live </a:t>
            </a:r>
            <a:r>
              <a:rPr lang="en-US" sz="2200" dirty="0"/>
              <a:t>in countries affected by fragility, conflict and </a:t>
            </a:r>
            <a:r>
              <a:rPr lang="en-US" sz="2200" dirty="0" smtClean="0"/>
              <a:t>violence</a:t>
            </a:r>
          </a:p>
          <a:p>
            <a:pPr lvl="2" indent="-342900"/>
            <a:r>
              <a:rPr lang="en-US" sz="2200" dirty="0" smtClean="0"/>
              <a:t>Not  just </a:t>
            </a:r>
            <a:r>
              <a:rPr lang="en-US" sz="2200" dirty="0"/>
              <a:t>a humanitarian </a:t>
            </a:r>
            <a:r>
              <a:rPr lang="en-US" sz="2200" dirty="0" smtClean="0"/>
              <a:t>challenge</a:t>
            </a:r>
            <a:endParaRPr lang="en-US" sz="2400" dirty="0"/>
          </a:p>
          <a:p>
            <a:pPr marL="514350" indent="-514350">
              <a:buFont typeface="+mj-lt"/>
              <a:buAutoNum type="arabicPeriod"/>
            </a:pPr>
            <a:r>
              <a:rPr lang="en-US" sz="2600" dirty="0"/>
              <a:t>Women, children and adolescents disproportionately affected by crisis:  </a:t>
            </a:r>
            <a:endParaRPr lang="en-US" sz="2600" dirty="0" smtClean="0"/>
          </a:p>
          <a:p>
            <a:pPr lvl="2" indent="-342900"/>
            <a:r>
              <a:rPr lang="en-US" sz="2200" dirty="0"/>
              <a:t>75% of the 80 million people needing humanitarian assistance in 2014 are women and </a:t>
            </a:r>
            <a:r>
              <a:rPr lang="en-US" sz="2200" dirty="0" smtClean="0"/>
              <a:t>children </a:t>
            </a:r>
          </a:p>
          <a:p>
            <a:pPr lvl="2" indent="-342900"/>
            <a:r>
              <a:rPr lang="en-US" sz="2200" dirty="0" smtClean="0"/>
              <a:t>40</a:t>
            </a:r>
            <a:r>
              <a:rPr lang="en-US" sz="2200" dirty="0"/>
              <a:t>% of </a:t>
            </a:r>
            <a:r>
              <a:rPr lang="en-US" sz="2200" dirty="0" smtClean="0"/>
              <a:t>1.4 </a:t>
            </a:r>
            <a:r>
              <a:rPr lang="en-US" sz="2200" dirty="0"/>
              <a:t>billion people </a:t>
            </a:r>
            <a:r>
              <a:rPr lang="en-US" sz="2200" dirty="0" smtClean="0"/>
              <a:t>in </a:t>
            </a:r>
            <a:r>
              <a:rPr lang="en-US" sz="2200" dirty="0"/>
              <a:t>countries impacted by crisis </a:t>
            </a:r>
            <a:r>
              <a:rPr lang="en-US" sz="2200" dirty="0" smtClean="0"/>
              <a:t>under 15 </a:t>
            </a:r>
            <a:endParaRPr lang="en-US" sz="2400" dirty="0"/>
          </a:p>
          <a:p>
            <a:pPr marL="514350" indent="-514350">
              <a:buFont typeface="+mj-lt"/>
              <a:buAutoNum type="arabicPeriod"/>
            </a:pPr>
            <a:r>
              <a:rPr lang="en-US" sz="2600" dirty="0" smtClean="0"/>
              <a:t>RMNCAH outcomes worse: </a:t>
            </a:r>
          </a:p>
          <a:p>
            <a:pPr lvl="2" indent="-342900"/>
            <a:r>
              <a:rPr lang="en-US" sz="2200" dirty="0" smtClean="0"/>
              <a:t>60% of preventable maternal deaths and 53% of &lt;5 deaths happen in settings of conflict, displacement or natural disaster</a:t>
            </a:r>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547EB58C-2353-40B6-A158-2DE9C51873DB}" type="slidenum">
              <a:rPr lang="en-US" smtClean="0"/>
              <a:pPr/>
              <a:t>3</a:t>
            </a:fld>
            <a:endParaRPr lang="en-US" dirty="0"/>
          </a:p>
        </p:txBody>
      </p:sp>
    </p:spTree>
    <p:extLst>
      <p:ext uri="{BB962C8B-B14F-4D97-AF65-F5344CB8AC3E}">
        <p14:creationId xmlns:p14="http://schemas.microsoft.com/office/powerpoint/2010/main" val="1581719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GFF engagement is clear:</a:t>
            </a:r>
            <a:endParaRPr lang="en-US" dirty="0"/>
          </a:p>
        </p:txBody>
      </p:sp>
      <p:sp>
        <p:nvSpPr>
          <p:cNvPr id="3" name="Content Placeholder 2"/>
          <p:cNvSpPr>
            <a:spLocks noGrp="1"/>
          </p:cNvSpPr>
          <p:nvPr>
            <p:ph idx="1"/>
          </p:nvPr>
        </p:nvSpPr>
        <p:spPr>
          <a:xfrm>
            <a:off x="0" y="533400"/>
            <a:ext cx="9067800" cy="6057900"/>
          </a:xfrm>
        </p:spPr>
        <p:txBody>
          <a:bodyPr>
            <a:normAutofit/>
          </a:bodyPr>
          <a:lstStyle/>
          <a:p>
            <a:pPr marL="514350" indent="-514350">
              <a:buFont typeface="+mj-lt"/>
              <a:buAutoNum type="arabicPeriod" startAt="4"/>
            </a:pPr>
            <a:endParaRPr lang="en-US" sz="600" u="sng" dirty="0" smtClean="0"/>
          </a:p>
          <a:p>
            <a:pPr marL="514350" indent="-514350">
              <a:buFont typeface="+mj-lt"/>
              <a:buAutoNum type="arabicPeriod" startAt="4"/>
            </a:pPr>
            <a:r>
              <a:rPr lang="en-US" sz="2600" dirty="0" smtClean="0"/>
              <a:t>GFF eligible countries intrinsically linked to fragility and emergencies: </a:t>
            </a:r>
          </a:p>
          <a:p>
            <a:pPr lvl="2" indent="-342900"/>
            <a:r>
              <a:rPr lang="en-US" sz="2200" dirty="0" smtClean="0"/>
              <a:t>1/3 of the GFF eligible countries classified as ‘fragile and conflict affected state’, including Liberia and DRC</a:t>
            </a:r>
          </a:p>
          <a:p>
            <a:pPr lvl="2" indent="-342900"/>
            <a:r>
              <a:rPr lang="en-US" sz="2200" dirty="0" smtClean="0"/>
              <a:t>Many recently been affected by disaster, epidemic or conflict.</a:t>
            </a:r>
            <a:endParaRPr lang="en-US" sz="2400" dirty="0" smtClean="0"/>
          </a:p>
          <a:p>
            <a:pPr marL="514350" indent="-514350">
              <a:buFont typeface="+mj-lt"/>
              <a:buAutoNum type="arabicPeriod" startAt="4"/>
            </a:pPr>
            <a:r>
              <a:rPr lang="en-US" sz="2600" dirty="0" smtClean="0"/>
              <a:t>Funding gap for humanitarian action considered significant: </a:t>
            </a:r>
          </a:p>
          <a:p>
            <a:pPr marL="1314450" lvl="2" indent="-514350"/>
            <a:r>
              <a:rPr lang="en-US" sz="2200" dirty="0" smtClean="0"/>
              <a:t>US$15 billion estimated by High-Level Panel on Humanitarian Financing</a:t>
            </a:r>
            <a:endParaRPr lang="en-US" sz="2400" dirty="0" smtClean="0"/>
          </a:p>
          <a:p>
            <a:pPr marL="514350" indent="-514350">
              <a:buFont typeface="+mj-lt"/>
              <a:buAutoNum type="arabicPeriod" startAt="4"/>
            </a:pPr>
            <a:r>
              <a:rPr lang="en-US" sz="2600" dirty="0" smtClean="0"/>
              <a:t>Consequences of global challenges also affect high income countries faced with migration, climate change, pandemics (Ebola, </a:t>
            </a:r>
            <a:r>
              <a:rPr lang="en-US" sz="2600" dirty="0" err="1" smtClean="0"/>
              <a:t>Zika</a:t>
            </a:r>
            <a:r>
              <a:rPr lang="en-US" sz="2600" dirty="0" smtClean="0"/>
              <a:t>)</a:t>
            </a:r>
          </a:p>
          <a:p>
            <a:pPr marL="514350" indent="-514350">
              <a:buFont typeface="+mj-lt"/>
              <a:buAutoNum type="arabicPeriod" startAt="4"/>
            </a:pPr>
            <a:r>
              <a:rPr lang="en-US" sz="2600" dirty="0" smtClean="0"/>
              <a:t>Possible interest from donors to explore role GFF and opportunities for resource mobilization</a:t>
            </a:r>
          </a:p>
          <a:p>
            <a:pPr marL="514350" indent="-514350">
              <a:buFont typeface="+mj-lt"/>
              <a:buAutoNum type="arabicPeriod" startAt="4"/>
            </a:pPr>
            <a:endParaRPr lang="en-US" sz="2000" dirty="0" smtClean="0"/>
          </a:p>
        </p:txBody>
      </p:sp>
      <p:sp>
        <p:nvSpPr>
          <p:cNvPr id="4" name="Slide Number Placeholder 3"/>
          <p:cNvSpPr>
            <a:spLocks noGrp="1"/>
          </p:cNvSpPr>
          <p:nvPr>
            <p:ph type="sldNum" sz="quarter" idx="12"/>
          </p:nvPr>
        </p:nvSpPr>
        <p:spPr/>
        <p:txBody>
          <a:bodyPr/>
          <a:lstStyle/>
          <a:p>
            <a:fld id="{547EB58C-2353-40B6-A158-2DE9C51873DB}" type="slidenum">
              <a:rPr lang="en-US" smtClean="0"/>
              <a:pPr/>
              <a:t>4</a:t>
            </a:fld>
            <a:endParaRPr lang="en-US" dirty="0"/>
          </a:p>
        </p:txBody>
      </p:sp>
    </p:spTree>
    <p:extLst>
      <p:ext uri="{BB962C8B-B14F-4D97-AF65-F5344CB8AC3E}">
        <p14:creationId xmlns:p14="http://schemas.microsoft.com/office/powerpoint/2010/main" val="2399576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Task Team considered several approaches for IG consideration:</a:t>
            </a:r>
          </a:p>
          <a:p>
            <a:pPr marL="514350" indent="-514350">
              <a:buFont typeface="+mj-lt"/>
              <a:buAutoNum type="arabicPeriod"/>
            </a:pPr>
            <a:r>
              <a:rPr lang="en-US" dirty="0" smtClean="0"/>
              <a:t>GFF </a:t>
            </a:r>
            <a:r>
              <a:rPr lang="en-US" dirty="0"/>
              <a:t>engagement in states willing and able to</a:t>
            </a:r>
            <a:br>
              <a:rPr lang="en-US" dirty="0"/>
            </a:br>
            <a:r>
              <a:rPr lang="en-US" dirty="0"/>
              <a:t>support populations in fragile and humanitarian </a:t>
            </a:r>
            <a:r>
              <a:rPr lang="en-US" dirty="0" smtClean="0"/>
              <a:t>settings</a:t>
            </a:r>
          </a:p>
          <a:p>
            <a:pPr marL="514350" indent="-514350">
              <a:buFont typeface="+mj-lt"/>
              <a:buAutoNum type="arabicPeriod"/>
            </a:pPr>
            <a:endParaRPr lang="en-US" dirty="0" smtClean="0"/>
          </a:p>
          <a:p>
            <a:pPr marL="514350" indent="-514350">
              <a:buFont typeface="+mj-lt"/>
              <a:buAutoNum type="arabicPeriod"/>
            </a:pPr>
            <a:r>
              <a:rPr lang="en-US" dirty="0"/>
              <a:t>GFF engagement in states </a:t>
            </a:r>
            <a:r>
              <a:rPr lang="en-US" u="sng" dirty="0"/>
              <a:t>willing, but not able or obliged to</a:t>
            </a:r>
            <a:r>
              <a:rPr lang="en-US" dirty="0"/>
              <a:t> support populations in </a:t>
            </a:r>
            <a:r>
              <a:rPr lang="en-US" dirty="0" smtClean="0"/>
              <a:t>need</a:t>
            </a:r>
          </a:p>
          <a:p>
            <a:pPr marL="514350" indent="-514350">
              <a:buFont typeface="+mj-lt"/>
              <a:buAutoNum type="arabicPeriod"/>
            </a:pPr>
            <a:endParaRPr lang="en-US" dirty="0" smtClean="0"/>
          </a:p>
          <a:p>
            <a:pPr marL="514350" indent="-514350">
              <a:buFont typeface="+mj-lt"/>
              <a:buAutoNum type="arabicPeriod"/>
            </a:pPr>
            <a:r>
              <a:rPr lang="en-US" dirty="0" smtClean="0"/>
              <a:t>GFF’s </a:t>
            </a:r>
            <a:r>
              <a:rPr lang="en-US" dirty="0"/>
              <a:t>engagement in </a:t>
            </a:r>
            <a:r>
              <a:rPr lang="en-US" u="sng" dirty="0"/>
              <a:t>states not willing </a:t>
            </a:r>
            <a:br>
              <a:rPr lang="en-US" u="sng" dirty="0"/>
            </a:br>
            <a:r>
              <a:rPr lang="en-US" dirty="0"/>
              <a:t>to support populations in need </a:t>
            </a:r>
            <a:br>
              <a:rPr lang="en-US" dirty="0"/>
            </a:br>
            <a:endParaRPr lang="en-US" dirty="0"/>
          </a:p>
          <a:p>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5</a:t>
            </a:fld>
            <a:endParaRPr lang="en-US" dirty="0"/>
          </a:p>
        </p:txBody>
      </p:sp>
      <p:sp>
        <p:nvSpPr>
          <p:cNvPr id="4" name="Title 3"/>
          <p:cNvSpPr>
            <a:spLocks noGrp="1"/>
          </p:cNvSpPr>
          <p:nvPr>
            <p:ph type="title"/>
          </p:nvPr>
        </p:nvSpPr>
        <p:spPr/>
        <p:txBody>
          <a:bodyPr/>
          <a:lstStyle/>
          <a:p>
            <a:r>
              <a:rPr lang="en-US" dirty="0" smtClean="0"/>
              <a:t>Opportunities and Limitations</a:t>
            </a:r>
            <a:endParaRPr lang="en-US" dirty="0"/>
          </a:p>
        </p:txBody>
      </p:sp>
    </p:spTree>
    <p:extLst>
      <p:ext uri="{BB962C8B-B14F-4D97-AF65-F5344CB8AC3E}">
        <p14:creationId xmlns:p14="http://schemas.microsoft.com/office/powerpoint/2010/main" val="4140846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1. GFF engagement in states </a:t>
            </a:r>
            <a:r>
              <a:rPr lang="en-US" u="sng" dirty="0" smtClean="0"/>
              <a:t>willing and able</a:t>
            </a:r>
            <a:r>
              <a:rPr lang="en-US" dirty="0" smtClean="0"/>
              <a:t> to</a:t>
            </a:r>
            <a:r>
              <a:rPr lang="en-US" u="sng" dirty="0" smtClean="0"/>
              <a:t/>
            </a:r>
            <a:br>
              <a:rPr lang="en-US" u="sng" dirty="0" smtClean="0"/>
            </a:br>
            <a:r>
              <a:rPr lang="en-US" dirty="0" smtClean="0"/>
              <a:t>support populations in fragile and humanitarian settings</a:t>
            </a:r>
            <a:endParaRPr lang="en-US" dirty="0"/>
          </a:p>
        </p:txBody>
      </p:sp>
      <p:sp>
        <p:nvSpPr>
          <p:cNvPr id="2" name="Slide Number Placeholder 1"/>
          <p:cNvSpPr>
            <a:spLocks noGrp="1"/>
          </p:cNvSpPr>
          <p:nvPr>
            <p:ph type="sldNum" sz="quarter" idx="12"/>
          </p:nvPr>
        </p:nvSpPr>
        <p:spPr/>
        <p:txBody>
          <a:bodyPr/>
          <a:lstStyle/>
          <a:p>
            <a:fld id="{54F35883-D328-BB47-9BAC-D95ED3694F27}" type="slidenum">
              <a:rPr lang="en-US" smtClean="0"/>
              <a:pPr/>
              <a:t>6</a:t>
            </a:fld>
            <a:endParaRPr lang="en-US" dirty="0"/>
          </a:p>
        </p:txBody>
      </p:sp>
      <p:sp>
        <p:nvSpPr>
          <p:cNvPr id="5" name="Content Placeholder 4"/>
          <p:cNvSpPr>
            <a:spLocks noGrp="1"/>
          </p:cNvSpPr>
          <p:nvPr>
            <p:ph idx="1"/>
          </p:nvPr>
        </p:nvSpPr>
        <p:spPr>
          <a:xfrm>
            <a:off x="246888" y="1206500"/>
            <a:ext cx="8642469" cy="4990019"/>
          </a:xfrm>
        </p:spPr>
        <p:txBody>
          <a:bodyPr>
            <a:normAutofit/>
          </a:bodyPr>
          <a:lstStyle/>
          <a:p>
            <a:pPr marL="0" indent="0">
              <a:buNone/>
            </a:pPr>
            <a:r>
              <a:rPr lang="en-US" dirty="0" smtClean="0"/>
              <a:t>Certain entry points exist within the current business model of the GFF:</a:t>
            </a:r>
          </a:p>
          <a:p>
            <a:pPr marL="0" indent="0">
              <a:buNone/>
            </a:pPr>
            <a:endParaRPr lang="en-US" dirty="0" smtClean="0"/>
          </a:p>
          <a:p>
            <a:r>
              <a:rPr lang="en-US" u="sng" dirty="0" smtClean="0"/>
              <a:t>Investment case</a:t>
            </a:r>
            <a:r>
              <a:rPr lang="en-US" dirty="0" smtClean="0"/>
              <a:t> can integrate planning for fragility and emergencies (proactive and/or reactive approaches)</a:t>
            </a:r>
          </a:p>
          <a:p>
            <a:pPr marL="0" indent="0">
              <a:buNone/>
            </a:pPr>
            <a:endParaRPr lang="en-US" u="sng" dirty="0" smtClean="0"/>
          </a:p>
          <a:p>
            <a:r>
              <a:rPr lang="en-US" u="sng" dirty="0" smtClean="0"/>
              <a:t>Country platform </a:t>
            </a:r>
            <a:r>
              <a:rPr lang="en-US" dirty="0" smtClean="0"/>
              <a:t>(incl. humanitarian and development actors) and </a:t>
            </a:r>
            <a:r>
              <a:rPr lang="en-US" u="sng" dirty="0" smtClean="0"/>
              <a:t>Quality Assurance </a:t>
            </a:r>
            <a:r>
              <a:rPr lang="en-US" dirty="0" smtClean="0"/>
              <a:t>process can be important tools to ensure no one is left behind, incl. IDPs and minorities affected by (cross-border) conflict</a:t>
            </a:r>
          </a:p>
        </p:txBody>
      </p:sp>
    </p:spTree>
    <p:extLst>
      <p:ext uri="{BB962C8B-B14F-4D97-AF65-F5344CB8AC3E}">
        <p14:creationId xmlns:p14="http://schemas.microsoft.com/office/powerpoint/2010/main" val="3550880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1. GFF engagement in states </a:t>
            </a:r>
            <a:r>
              <a:rPr lang="en-US" u="sng" dirty="0" smtClean="0"/>
              <a:t>willing and able </a:t>
            </a:r>
            <a:r>
              <a:rPr lang="en-US" dirty="0" smtClean="0"/>
              <a:t>to </a:t>
            </a:r>
            <a:br>
              <a:rPr lang="en-US" dirty="0" smtClean="0"/>
            </a:br>
            <a:r>
              <a:rPr lang="en-US" dirty="0" smtClean="0"/>
              <a:t>support populations in fragile and humanitarian settings</a:t>
            </a:r>
            <a:endParaRPr lang="en-US" dirty="0"/>
          </a:p>
        </p:txBody>
      </p:sp>
      <p:sp>
        <p:nvSpPr>
          <p:cNvPr id="2" name="Slide Number Placeholder 1"/>
          <p:cNvSpPr>
            <a:spLocks noGrp="1"/>
          </p:cNvSpPr>
          <p:nvPr>
            <p:ph type="sldNum" sz="quarter" idx="12"/>
          </p:nvPr>
        </p:nvSpPr>
        <p:spPr/>
        <p:txBody>
          <a:bodyPr/>
          <a:lstStyle/>
          <a:p>
            <a:fld id="{54F35883-D328-BB47-9BAC-D95ED3694F27}" type="slidenum">
              <a:rPr lang="en-US" smtClean="0"/>
              <a:pPr/>
              <a:t>7</a:t>
            </a:fld>
            <a:endParaRPr lang="en-US" dirty="0"/>
          </a:p>
        </p:txBody>
      </p:sp>
      <p:sp>
        <p:nvSpPr>
          <p:cNvPr id="5" name="Content Placeholder 4"/>
          <p:cNvSpPr>
            <a:spLocks noGrp="1"/>
          </p:cNvSpPr>
          <p:nvPr>
            <p:ph idx="1"/>
          </p:nvPr>
        </p:nvSpPr>
        <p:spPr>
          <a:xfrm>
            <a:off x="246888" y="1073062"/>
            <a:ext cx="8772513" cy="5389573"/>
          </a:xfrm>
        </p:spPr>
        <p:txBody>
          <a:bodyPr>
            <a:normAutofit fontScale="92500" lnSpcReduction="10000"/>
          </a:bodyPr>
          <a:lstStyle/>
          <a:p>
            <a:pPr marL="0" indent="0">
              <a:buNone/>
            </a:pPr>
            <a:endParaRPr lang="en-US" sz="600" i="1" dirty="0" smtClean="0"/>
          </a:p>
          <a:p>
            <a:pPr marL="0" indent="0">
              <a:buNone/>
            </a:pPr>
            <a:r>
              <a:rPr lang="en-US" i="1" dirty="0" smtClean="0"/>
              <a:t>Guidance requested on following questions:</a:t>
            </a:r>
          </a:p>
          <a:p>
            <a:pPr marL="0" indent="0">
              <a:buNone/>
            </a:pPr>
            <a:endParaRPr lang="en-US" sz="600" i="1" dirty="0" smtClean="0"/>
          </a:p>
          <a:p>
            <a:r>
              <a:rPr lang="en-US" dirty="0" smtClean="0"/>
              <a:t>Draft RMNCAH investment case guideline has been mostly advisory. </a:t>
            </a:r>
            <a:r>
              <a:rPr lang="en-US" u="sng" dirty="0" smtClean="0"/>
              <a:t>How to ensure countries will:</a:t>
            </a:r>
          </a:p>
          <a:p>
            <a:pPr lvl="1"/>
            <a:r>
              <a:rPr lang="en-US" dirty="0" smtClean="0"/>
              <a:t>carry out risk assessments</a:t>
            </a:r>
          </a:p>
          <a:p>
            <a:pPr lvl="1"/>
            <a:r>
              <a:rPr lang="en-US" dirty="0" smtClean="0"/>
              <a:t>plan and allocate appropriate funding for DRR and EPP as well as equitable allocation of resources to hard-to-reach populations which may be more costly or difficult to reach?</a:t>
            </a:r>
          </a:p>
          <a:p>
            <a:pPr marL="57150" indent="0">
              <a:buNone/>
            </a:pPr>
            <a:r>
              <a:rPr lang="en-US" dirty="0" smtClean="0"/>
              <a:t>Any considerations from QA and country platform perspective?</a:t>
            </a:r>
          </a:p>
          <a:p>
            <a:pPr marL="457200" lvl="1" indent="0">
              <a:buNone/>
            </a:pPr>
            <a:endParaRPr lang="en-US" sz="600" dirty="0" smtClean="0"/>
          </a:p>
          <a:p>
            <a:pPr marL="457200" lvl="1" indent="0">
              <a:buNone/>
            </a:pPr>
            <a:endParaRPr lang="en-US" sz="600" dirty="0" smtClean="0"/>
          </a:p>
          <a:p>
            <a:r>
              <a:rPr lang="en-US" dirty="0" smtClean="0"/>
              <a:t>How to ensure mechanisms exist to ensure </a:t>
            </a:r>
            <a:r>
              <a:rPr lang="en-US" u="sng" dirty="0" smtClean="0"/>
              <a:t>flexibility in repurposing</a:t>
            </a:r>
            <a:r>
              <a:rPr lang="en-US" dirty="0" smtClean="0"/>
              <a:t> and the capacity to manage those funds in case of emergencies to ensure timely RMNCAH response? Should </a:t>
            </a:r>
            <a:r>
              <a:rPr lang="en-US" u="sng" dirty="0" smtClean="0"/>
              <a:t>contingency stocks</a:t>
            </a:r>
            <a:r>
              <a:rPr lang="en-US" dirty="0" smtClean="0"/>
              <a:t> be established for possible emergencies?</a:t>
            </a:r>
          </a:p>
        </p:txBody>
      </p:sp>
    </p:spTree>
    <p:extLst>
      <p:ext uri="{BB962C8B-B14F-4D97-AF65-F5344CB8AC3E}">
        <p14:creationId xmlns:p14="http://schemas.microsoft.com/office/powerpoint/2010/main" val="3430045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GFF engagement in states </a:t>
            </a:r>
            <a:r>
              <a:rPr lang="en-US" u="sng" dirty="0" smtClean="0"/>
              <a:t>willing, but not able or obliged to</a:t>
            </a:r>
            <a:r>
              <a:rPr lang="en-US" dirty="0" smtClean="0"/>
              <a:t> support populations in need</a:t>
            </a: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8</a:t>
            </a:fld>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a:t>Certain entry points exist within the current </a:t>
            </a:r>
            <a:r>
              <a:rPr lang="en-US" dirty="0" smtClean="0"/>
              <a:t>business </a:t>
            </a:r>
            <a:r>
              <a:rPr lang="en-US" dirty="0"/>
              <a:t>model of the GFF:</a:t>
            </a:r>
          </a:p>
          <a:p>
            <a:r>
              <a:rPr lang="en-US" u="sng" dirty="0" smtClean="0"/>
              <a:t>Innovative mechanisms</a:t>
            </a:r>
            <a:r>
              <a:rPr lang="en-US" dirty="0" smtClean="0"/>
              <a:t> to overcome barriers to RMNCAH service delivery such as public-private partnerships. Appropriate health system strengthening </a:t>
            </a:r>
            <a:r>
              <a:rPr lang="en-US" dirty="0"/>
              <a:t>and technical assistance for capacity </a:t>
            </a:r>
            <a:r>
              <a:rPr lang="en-US" dirty="0" smtClean="0"/>
              <a:t>building also included in investment case</a:t>
            </a:r>
          </a:p>
          <a:p>
            <a:pPr marL="0" indent="0">
              <a:buNone/>
            </a:pPr>
            <a:endParaRPr lang="en-US" dirty="0" smtClean="0"/>
          </a:p>
          <a:p>
            <a:r>
              <a:rPr lang="en-US" u="sng" dirty="0" smtClean="0"/>
              <a:t>GFF funding</a:t>
            </a:r>
            <a:r>
              <a:rPr lang="en-US" dirty="0" smtClean="0"/>
              <a:t> availability may help address needs of those not necessarily obliged to assist, such as refugees and migrants</a:t>
            </a:r>
            <a:endParaRPr lang="en-US" u="sng" dirty="0"/>
          </a:p>
        </p:txBody>
      </p:sp>
    </p:spTree>
    <p:extLst>
      <p:ext uri="{BB962C8B-B14F-4D97-AF65-F5344CB8AC3E}">
        <p14:creationId xmlns:p14="http://schemas.microsoft.com/office/powerpoint/2010/main" val="3491341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GFF engagement in states </a:t>
            </a:r>
            <a:r>
              <a:rPr lang="en-US" u="sng" dirty="0" smtClean="0"/>
              <a:t>willing, but not able or obliged to</a:t>
            </a:r>
            <a:r>
              <a:rPr lang="en-US" dirty="0" smtClean="0"/>
              <a:t> support populations in need</a:t>
            </a:r>
            <a:endParaRPr lang="en-US" dirty="0"/>
          </a:p>
        </p:txBody>
      </p:sp>
      <p:sp>
        <p:nvSpPr>
          <p:cNvPr id="3" name="Slide Number Placeholder 2"/>
          <p:cNvSpPr>
            <a:spLocks noGrp="1"/>
          </p:cNvSpPr>
          <p:nvPr>
            <p:ph type="sldNum" sz="quarter" idx="12"/>
          </p:nvPr>
        </p:nvSpPr>
        <p:spPr/>
        <p:txBody>
          <a:bodyPr/>
          <a:lstStyle/>
          <a:p>
            <a:fld id="{54F35883-D328-BB47-9BAC-D95ED3694F27}" type="slidenum">
              <a:rPr lang="en-US" smtClean="0"/>
              <a:pPr/>
              <a:t>9</a:t>
            </a:fld>
            <a:endParaRPr lang="en-US" dirty="0"/>
          </a:p>
        </p:txBody>
      </p:sp>
      <p:sp>
        <p:nvSpPr>
          <p:cNvPr id="4" name="Content Placeholder 3"/>
          <p:cNvSpPr>
            <a:spLocks noGrp="1"/>
          </p:cNvSpPr>
          <p:nvPr>
            <p:ph idx="1"/>
          </p:nvPr>
        </p:nvSpPr>
        <p:spPr/>
        <p:txBody>
          <a:bodyPr>
            <a:normAutofit fontScale="92500"/>
          </a:bodyPr>
          <a:lstStyle/>
          <a:p>
            <a:pPr marL="0" indent="0">
              <a:buNone/>
            </a:pPr>
            <a:r>
              <a:rPr lang="en-US" i="1" dirty="0"/>
              <a:t>Guidance requested on following </a:t>
            </a:r>
            <a:r>
              <a:rPr lang="en-US" i="1" dirty="0" smtClean="0"/>
              <a:t>questions</a:t>
            </a:r>
            <a:r>
              <a:rPr lang="en-US" dirty="0" smtClean="0"/>
              <a:t>:</a:t>
            </a:r>
          </a:p>
          <a:p>
            <a:pPr lvl="0"/>
            <a:r>
              <a:rPr lang="en-US" dirty="0" smtClean="0"/>
              <a:t>What </a:t>
            </a:r>
            <a:r>
              <a:rPr lang="en-US" dirty="0"/>
              <a:t>consideration </a:t>
            </a:r>
            <a:r>
              <a:rPr lang="en-US" dirty="0" smtClean="0"/>
              <a:t>should </a:t>
            </a:r>
            <a:r>
              <a:rPr lang="en-US" dirty="0"/>
              <a:t>GFF give to </a:t>
            </a:r>
            <a:r>
              <a:rPr lang="en-US" u="sng" dirty="0"/>
              <a:t>the humanitarian-development </a:t>
            </a:r>
            <a:r>
              <a:rPr lang="en-US" u="sng" dirty="0" smtClean="0"/>
              <a:t>divide,</a:t>
            </a:r>
            <a:r>
              <a:rPr lang="en-US" dirty="0" smtClean="0"/>
              <a:t> in view of the protracted crises? </a:t>
            </a:r>
            <a:r>
              <a:rPr lang="en-US" dirty="0"/>
              <a:t>What further exploration may be needed by the Task Team</a:t>
            </a:r>
            <a:r>
              <a:rPr lang="en-US" dirty="0" smtClean="0"/>
              <a:t>?</a:t>
            </a:r>
          </a:p>
          <a:p>
            <a:pPr marL="0" lvl="0" indent="0">
              <a:buNone/>
            </a:pPr>
            <a:endParaRPr lang="en-US" dirty="0"/>
          </a:p>
          <a:p>
            <a:pPr lvl="0"/>
            <a:r>
              <a:rPr lang="en-US" u="sng" dirty="0" smtClean="0"/>
              <a:t>Should the GFF play a role</a:t>
            </a:r>
            <a:r>
              <a:rPr lang="en-US" dirty="0" smtClean="0"/>
              <a:t> in supporting </a:t>
            </a:r>
            <a:r>
              <a:rPr lang="en-US" dirty="0"/>
              <a:t>populations </a:t>
            </a:r>
            <a:r>
              <a:rPr lang="en-US" dirty="0" smtClean="0"/>
              <a:t>government not obliged to cater for? For </a:t>
            </a:r>
            <a:r>
              <a:rPr lang="en-US" dirty="0"/>
              <a:t>example, will </a:t>
            </a:r>
            <a:r>
              <a:rPr lang="en-US" dirty="0" smtClean="0"/>
              <a:t>some </a:t>
            </a:r>
            <a:r>
              <a:rPr lang="en-US" dirty="0"/>
              <a:t>form of </a:t>
            </a:r>
            <a:r>
              <a:rPr lang="en-US" dirty="0" smtClean="0"/>
              <a:t>pressure/incentivizes </a:t>
            </a:r>
            <a:r>
              <a:rPr lang="en-US" dirty="0"/>
              <a:t>to national governments be considered to be more inclusive of refugee and displaced populations? </a:t>
            </a:r>
            <a:r>
              <a:rPr lang="en-US" dirty="0" smtClean="0"/>
              <a:t>Should </a:t>
            </a:r>
            <a:r>
              <a:rPr lang="en-US" dirty="0"/>
              <a:t>further exploration with UNHCR and IOM take place on this?</a:t>
            </a:r>
          </a:p>
          <a:p>
            <a:pPr marL="0" indent="0">
              <a:buNone/>
            </a:pPr>
            <a:endParaRPr lang="en-US" dirty="0"/>
          </a:p>
        </p:txBody>
      </p:sp>
    </p:spTree>
    <p:extLst>
      <p:ext uri="{BB962C8B-B14F-4D97-AF65-F5344CB8AC3E}">
        <p14:creationId xmlns:p14="http://schemas.microsoft.com/office/powerpoint/2010/main" val="257701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14A38"/>
      </a:dk1>
      <a:lt1>
        <a:srgbClr val="FFFFFF"/>
      </a:lt1>
      <a:dk2>
        <a:srgbClr val="000000"/>
      </a:dk2>
      <a:lt2>
        <a:srgbClr val="EEECE1"/>
      </a:lt2>
      <a:accent1>
        <a:srgbClr val="01A19A"/>
      </a:accent1>
      <a:accent2>
        <a:srgbClr val="514A38"/>
      </a:accent2>
      <a:accent3>
        <a:srgbClr val="9EDFDD"/>
      </a:accent3>
      <a:accent4>
        <a:srgbClr val="C00000"/>
      </a:accent4>
      <a:accent5>
        <a:srgbClr val="C4FCF5"/>
      </a:accent5>
      <a:accent6>
        <a:srgbClr val="076F6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514A38"/>
      </a:dk1>
      <a:lt1>
        <a:srgbClr val="FFFFFF"/>
      </a:lt1>
      <a:dk2>
        <a:srgbClr val="000000"/>
      </a:dk2>
      <a:lt2>
        <a:srgbClr val="EEECE1"/>
      </a:lt2>
      <a:accent1>
        <a:srgbClr val="01A19A"/>
      </a:accent1>
      <a:accent2>
        <a:srgbClr val="514A38"/>
      </a:accent2>
      <a:accent3>
        <a:srgbClr val="9EDFDD"/>
      </a:accent3>
      <a:accent4>
        <a:srgbClr val="C00000"/>
      </a:accent4>
      <a:accent5>
        <a:srgbClr val="C4FCF5"/>
      </a:accent5>
      <a:accent6>
        <a:srgbClr val="076F6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1242</Words>
  <Application>Microsoft Office PowerPoint</Application>
  <PresentationFormat>On-screen Show (4:3)</PresentationFormat>
  <Paragraphs>127</Paragraphs>
  <Slides>15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Courier New</vt:lpstr>
      <vt:lpstr>Wingdings</vt:lpstr>
      <vt:lpstr>Office Theme</vt:lpstr>
      <vt:lpstr>1_Office Theme</vt:lpstr>
      <vt:lpstr>PowerPoint Presentation</vt:lpstr>
      <vt:lpstr>Action requested:</vt:lpstr>
      <vt:lpstr>Rationale for GFF engagement is clear:</vt:lpstr>
      <vt:lpstr>Rationale for GFF engagement is clear:</vt:lpstr>
      <vt:lpstr>Opportunities and Limitations</vt:lpstr>
      <vt:lpstr>1. GFF engagement in states willing and able to support populations in fragile and humanitarian settings</vt:lpstr>
      <vt:lpstr>1. GFF engagement in states willing and able to  support populations in fragile and humanitarian settings</vt:lpstr>
      <vt:lpstr>2. GFF engagement in states willing, but not able or obliged to support populations in need</vt:lpstr>
      <vt:lpstr>2. GFF engagement in states willing, but not able or obliged to support populations in need</vt:lpstr>
      <vt:lpstr>3. GFF’s engagement in states not willing to support populations in need  </vt:lpstr>
      <vt:lpstr>3. GFF’s engagement in states not willing to support populations in need  </vt:lpstr>
      <vt:lpstr>GFF implementation risks in fragile and humanitarian settings  </vt:lpstr>
      <vt:lpstr>GFF implementation risks in fragile and humanitarian settings</vt:lpstr>
      <vt:lpstr>Recommendations:</vt:lpstr>
      <vt:lpstr>PowerPoint Presentation</vt:lpstr>
    </vt:vector>
  </TitlesOfParts>
  <Manager/>
  <Company>The World Bank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Global Financing Facility</dc:creator>
  <cp:keywords/>
  <dc:description/>
  <cp:lastModifiedBy>Aissa Fides Krista Socorro</cp:lastModifiedBy>
  <cp:revision>75</cp:revision>
  <dcterms:created xsi:type="dcterms:W3CDTF">2016-01-28T20:39:00Z</dcterms:created>
  <dcterms:modified xsi:type="dcterms:W3CDTF">2016-02-13T17:24:37Z</dcterms:modified>
  <cp:category/>
</cp:coreProperties>
</file>