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8" r:id="rId2"/>
  </p:sldMasterIdLst>
  <p:notesMasterIdLst>
    <p:notesMasterId r:id="rId12"/>
  </p:notesMasterIdLst>
  <p:handoutMasterIdLst>
    <p:handoutMasterId r:id="rId13"/>
  </p:handoutMasterIdLst>
  <p:sldIdLst>
    <p:sldId id="265" r:id="rId3"/>
    <p:sldId id="280" r:id="rId4"/>
    <p:sldId id="276" r:id="rId5"/>
    <p:sldId id="270" r:id="rId6"/>
    <p:sldId id="273" r:id="rId7"/>
    <p:sldId id="261" r:id="rId8"/>
    <p:sldId id="277" r:id="rId9"/>
    <p:sldId id="278"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19A"/>
    <a:srgbClr val="00AEA8"/>
    <a:srgbClr val="696158"/>
    <a:srgbClr val="696258"/>
    <a:srgbClr val="00B2A9"/>
    <a:srgbClr val="F8F8F8"/>
    <a:srgbClr val="469F9A"/>
    <a:srgbClr val="1BA299"/>
    <a:srgbClr val="9EDF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p:restoredTop sz="95321" autoAdjust="0"/>
  </p:normalViewPr>
  <p:slideViewPr>
    <p:cSldViewPr snapToGrid="0" snapToObjects="1">
      <p:cViewPr>
        <p:scale>
          <a:sx n="110" d="100"/>
          <a:sy n="110" d="100"/>
        </p:scale>
        <p:origin x="106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5" d="100"/>
          <a:sy n="75" d="100"/>
        </p:scale>
        <p:origin x="3080" y="168"/>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C419FB-ED11-484D-B2C0-2EC1D0A90741}" type="slidenum">
              <a:rPr lang="en-US" smtClean="0"/>
              <a:t>‹#›</a:t>
            </a:fld>
            <a:endParaRPr lang="en-US"/>
          </a:p>
        </p:txBody>
      </p:sp>
    </p:spTree>
    <p:extLst>
      <p:ext uri="{BB962C8B-B14F-4D97-AF65-F5344CB8AC3E}">
        <p14:creationId xmlns:p14="http://schemas.microsoft.com/office/powerpoint/2010/main" val="3536126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9894B-7D49-4146-9563-007B1E9F5EAF}" type="datetimeFigureOut">
              <a:rPr lang="en-US" smtClean="0"/>
              <a:t>2/17/16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9CEF6-949B-4358-9558-445AE091059D}" type="slidenum">
              <a:rPr lang="en-US" smtClean="0"/>
              <a:t>‹#›</a:t>
            </a:fld>
            <a:endParaRPr lang="en-US"/>
          </a:p>
        </p:txBody>
      </p:sp>
    </p:spTree>
    <p:extLst>
      <p:ext uri="{BB962C8B-B14F-4D97-AF65-F5344CB8AC3E}">
        <p14:creationId xmlns:p14="http://schemas.microsoft.com/office/powerpoint/2010/main" val="233786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financing for RMNCAH has increased in recent years , the financial shortfall was estimated at US$33.3 billion in 2015 in high-burden, low- and lower-middle- income countries, which amounts to US$9.42 per capita per year. </a:t>
            </a:r>
          </a:p>
          <a:p>
            <a:r>
              <a:rPr lang="en-US" dirty="0" smtClean="0"/>
              <a:t>GFF works to close the gap in three ways:</a:t>
            </a:r>
          </a:p>
          <a:p>
            <a:endParaRPr lang="en-US" dirty="0" smtClean="0"/>
          </a:p>
          <a:p>
            <a:r>
              <a:rPr lang="en-US" dirty="0" smtClean="0"/>
              <a:t>1.	By crowding in additional </a:t>
            </a:r>
            <a:r>
              <a:rPr lang="en-US" b="1" dirty="0" smtClean="0"/>
              <a:t>domestic resources</a:t>
            </a:r>
            <a:r>
              <a:rPr lang="en-US" dirty="0" smtClean="0"/>
              <a:t>, particularly by ensuring the benefits of economic growth are directed to the health of women, children, and adolescents, and by improving the efficiency of the utilization of resources for health through smart financing, which is estimated to result in a reduction of the incremental resource needs of approximately 15% by 2030;</a:t>
            </a:r>
          </a:p>
          <a:p>
            <a:r>
              <a:rPr lang="en-US" dirty="0" smtClean="0"/>
              <a:t>2.	By </a:t>
            </a:r>
            <a:r>
              <a:rPr lang="en-US" b="1" dirty="0" smtClean="0"/>
              <a:t>harnessing the private sector </a:t>
            </a:r>
            <a:r>
              <a:rPr lang="en-US" dirty="0" smtClean="0"/>
              <a:t>through innovative financing mechanisms that increase investment into RMNCAH and foster private sector partnerships; </a:t>
            </a:r>
          </a:p>
          <a:p>
            <a:r>
              <a:rPr lang="en-US" dirty="0" smtClean="0"/>
              <a:t>3.	By further mobilizing </a:t>
            </a:r>
            <a:r>
              <a:rPr lang="en-US" b="1" dirty="0" smtClean="0"/>
              <a:t>development assistance for health </a:t>
            </a:r>
            <a:r>
              <a:rPr lang="en-US" dirty="0" smtClean="0"/>
              <a:t>and improving the coordination of this assistance.</a:t>
            </a:r>
          </a:p>
          <a:p>
            <a:r>
              <a:rPr lang="en-US" dirty="0" smtClean="0"/>
              <a:t>As a result of the combined effect of these approaches, the gap falls to US$7.4 billion (US$1.74 per capita) in 2030 .</a:t>
            </a:r>
          </a:p>
          <a:p>
            <a:endParaRPr lang="en-US" dirty="0" smtClean="0"/>
          </a:p>
          <a:p>
            <a:r>
              <a:rPr lang="en-US" dirty="0" smtClean="0"/>
              <a:t>Domestic Resources:</a:t>
            </a:r>
          </a:p>
          <a:p>
            <a:pPr marL="0" indent="0">
              <a:buNone/>
            </a:pPr>
            <a:r>
              <a:rPr lang="en-US" sz="1200" dirty="0" smtClean="0"/>
              <a:t>Ensure:</a:t>
            </a:r>
          </a:p>
          <a:p>
            <a:r>
              <a:rPr lang="en-US" sz="1200" dirty="0" smtClean="0"/>
              <a:t>economic growth leads to increased government revenue (strengthened tax collection)</a:t>
            </a:r>
          </a:p>
          <a:p>
            <a:r>
              <a:rPr lang="en-US" sz="1200" dirty="0" smtClean="0"/>
              <a:t>health is prioritized in national budgets</a:t>
            </a:r>
          </a:p>
          <a:p>
            <a:r>
              <a:rPr lang="en-US" sz="1200" dirty="0" smtClean="0"/>
              <a:t>RMNCAH receives adequate resources within health sector</a:t>
            </a:r>
          </a:p>
          <a:p>
            <a:r>
              <a:rPr lang="en-US" sz="1200" dirty="0" smtClean="0"/>
              <a:t>Improvement in utilization of health financing – allocative efficiency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B9CEF6-949B-4358-9558-445AE091059D}" type="slidenum">
              <a:rPr lang="en-US" smtClean="0"/>
              <a:t>2</a:t>
            </a:fld>
            <a:endParaRPr lang="en-US"/>
          </a:p>
        </p:txBody>
      </p:sp>
    </p:spTree>
    <p:extLst>
      <p:ext uri="{BB962C8B-B14F-4D97-AF65-F5344CB8AC3E}">
        <p14:creationId xmlns:p14="http://schemas.microsoft.com/office/powerpoint/2010/main" val="6013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GFF Trust Fund provides catalytic funding to close the financing gap: </a:t>
            </a:r>
          </a:p>
          <a:p>
            <a:pPr marL="914400" lvl="1" indent="-514350">
              <a:buFont typeface="+mj-lt"/>
              <a:buAutoNum type="arabicPeriod"/>
            </a:pPr>
            <a:r>
              <a:rPr lang="en-US" dirty="0" smtClean="0"/>
              <a:t>By </a:t>
            </a:r>
            <a:r>
              <a:rPr lang="en-US" i="1" dirty="0" smtClean="0"/>
              <a:t>supporting IC and HFS development </a:t>
            </a:r>
            <a:r>
              <a:rPr lang="en-US" dirty="0" smtClean="0"/>
              <a:t>which are critical to mobilizing and improving the efficiency of domestic financing and DAH</a:t>
            </a:r>
          </a:p>
          <a:p>
            <a:pPr marL="914400" lvl="1" indent="-514350">
              <a:buFont typeface="+mj-lt"/>
              <a:buAutoNum type="arabicPeriod"/>
            </a:pPr>
            <a:r>
              <a:rPr lang="en-US" dirty="0" smtClean="0"/>
              <a:t>By </a:t>
            </a:r>
            <a:r>
              <a:rPr lang="en-US" i="1" dirty="0" smtClean="0"/>
              <a:t>linking to IDA and IBRD financing </a:t>
            </a:r>
            <a:r>
              <a:rPr lang="en-US" dirty="0" smtClean="0"/>
              <a:t>- incentivizes the allocation of additional financing for RMNCAH and improves the quality of IDA/IBRD financing by strengthening the process of identifying national priorities </a:t>
            </a:r>
          </a:p>
          <a:p>
            <a:pPr marL="914400" lvl="1" indent="-514350">
              <a:buFont typeface="+mj-lt"/>
              <a:buAutoNum type="arabicPeriod"/>
            </a:pPr>
            <a:r>
              <a:rPr lang="en-US" dirty="0" smtClean="0"/>
              <a:t>By providing technical assistance on how countries can increase domestic resource mobilization and directly incentivizing it</a:t>
            </a:r>
          </a:p>
          <a:p>
            <a:pPr marL="914400" lvl="1" indent="-514350">
              <a:buFont typeface="+mj-lt"/>
              <a:buAutoNum type="arabicPeriod"/>
            </a:pPr>
            <a:r>
              <a:rPr lang="en-US" dirty="0" smtClean="0"/>
              <a:t>By crowding-in private financing, including by supporting pay-for-performance schemes and by de-risking private investments</a:t>
            </a:r>
            <a:endParaRPr lang="en-US" dirty="0" smtClean="0"/>
          </a:p>
        </p:txBody>
      </p:sp>
      <p:sp>
        <p:nvSpPr>
          <p:cNvPr id="4" name="Slide Number Placeholder 3"/>
          <p:cNvSpPr>
            <a:spLocks noGrp="1"/>
          </p:cNvSpPr>
          <p:nvPr>
            <p:ph type="sldNum" sz="quarter" idx="10"/>
          </p:nvPr>
        </p:nvSpPr>
        <p:spPr/>
        <p:txBody>
          <a:bodyPr/>
          <a:lstStyle/>
          <a:p>
            <a:fld id="{C4B9CEF6-949B-4358-9558-445AE091059D}" type="slidenum">
              <a:rPr lang="en-US" smtClean="0"/>
              <a:t>3</a:t>
            </a:fld>
            <a:endParaRPr lang="en-US"/>
          </a:p>
        </p:txBody>
      </p:sp>
    </p:spTree>
    <p:extLst>
      <p:ext uri="{BB962C8B-B14F-4D97-AF65-F5344CB8AC3E}">
        <p14:creationId xmlns:p14="http://schemas.microsoft.com/office/powerpoint/2010/main" val="185044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Private financing - mobilize international private capital and the broader resources of private companies that operate globally:</a:t>
            </a:r>
          </a:p>
          <a:p>
            <a:pPr marL="628650" lvl="1" indent="-171450">
              <a:buFont typeface="Arial" panose="020B0604020202020204" pitchFamily="34" charset="0"/>
              <a:buChar char="•"/>
            </a:pPr>
            <a:r>
              <a:rPr lang="en-US" dirty="0" smtClean="0"/>
              <a:t>through innovative financing mechanisms that increase investment into RMNCAH</a:t>
            </a:r>
          </a:p>
          <a:p>
            <a:pPr marL="628650" lvl="1" indent="-171450">
              <a:buFont typeface="Arial" panose="020B0604020202020204" pitchFamily="34" charset="0"/>
              <a:buChar char="•"/>
            </a:pPr>
            <a:r>
              <a:rPr lang="en-US" dirty="0" smtClean="0"/>
              <a:t>through partnerships with private sector at global, regional and national level to draw in resources and expertise </a:t>
            </a:r>
            <a:endParaRPr lang="en-US" dirty="0"/>
          </a:p>
        </p:txBody>
      </p:sp>
      <p:sp>
        <p:nvSpPr>
          <p:cNvPr id="4" name="Slide Number Placeholder 3"/>
          <p:cNvSpPr>
            <a:spLocks noGrp="1"/>
          </p:cNvSpPr>
          <p:nvPr>
            <p:ph type="sldNum" sz="quarter" idx="10"/>
          </p:nvPr>
        </p:nvSpPr>
        <p:spPr/>
        <p:txBody>
          <a:bodyPr/>
          <a:lstStyle/>
          <a:p>
            <a:fld id="{C4B9CEF6-949B-4358-9558-445AE091059D}" type="slidenum">
              <a:rPr lang="en-US" smtClean="0"/>
              <a:t>4</a:t>
            </a:fld>
            <a:endParaRPr lang="en-US"/>
          </a:p>
        </p:txBody>
      </p:sp>
    </p:spTree>
    <p:extLst>
      <p:ext uri="{BB962C8B-B14F-4D97-AF65-F5344CB8AC3E}">
        <p14:creationId xmlns:p14="http://schemas.microsoft.com/office/powerpoint/2010/main" val="429355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 </a:t>
            </a:r>
            <a:r>
              <a:rPr lang="en-US" dirty="0" smtClean="0"/>
              <a:t>DAH in a more innovative way through approaches that create a multiplier effect and are strongly results focused (e.g., IBRD buy-downs</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New sources include emerging donors not yet engaged on RMNCAH (certain geographies/types of countries - e.g., fragile states)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Provide further support to countries that wish to make a greater use of financing from IDA, IBRD, and other multilateral development banks for RMNCAH</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Global Fund and </a:t>
            </a:r>
            <a:r>
              <a:rPr lang="en-US" dirty="0" err="1" smtClean="0"/>
              <a:t>Gavi</a:t>
            </a:r>
            <a:r>
              <a:rPr lang="en-US" dirty="0" smtClean="0"/>
              <a:t> are increasing financing to RMNCAH (GF 2017-2022 strategic plan)</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C4B9CEF6-949B-4358-9558-445AE091059D}" type="slidenum">
              <a:rPr lang="en-US" smtClean="0"/>
              <a:t>5</a:t>
            </a:fld>
            <a:endParaRPr lang="en-US"/>
          </a:p>
        </p:txBody>
      </p:sp>
    </p:spTree>
    <p:extLst>
      <p:ext uri="{BB962C8B-B14F-4D97-AF65-F5344CB8AC3E}">
        <p14:creationId xmlns:p14="http://schemas.microsoft.com/office/powerpoint/2010/main" val="329611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GFF Investors Group is well placed to support this work, with a focus on four particular dimensions:</a:t>
            </a:r>
          </a:p>
          <a:p>
            <a:r>
              <a:rPr lang="en-US" dirty="0" smtClean="0"/>
              <a:t>1.	Advocating for increased resources at both national and international levels</a:t>
            </a:r>
            <a:r>
              <a:rPr lang="en-US" dirty="0" smtClean="0"/>
              <a:t>; - national levels INCLUDES private sources of funding</a:t>
            </a:r>
            <a:r>
              <a:rPr lang="en-US" baseline="0" dirty="0" smtClean="0"/>
              <a:t> at the local level like foundations/ HNWI </a:t>
            </a:r>
            <a:r>
              <a:rPr lang="en-US" baseline="0" dirty="0" err="1" smtClean="0"/>
              <a:t>etc</a:t>
            </a:r>
            <a:endParaRPr lang="en-US" dirty="0" smtClean="0"/>
          </a:p>
          <a:p>
            <a:r>
              <a:rPr lang="en-US" dirty="0" smtClean="0"/>
              <a:t>2.	Ensuring the complementarity of financing at the national level and alignment around the investment case to increase efficiency and improve value for money;</a:t>
            </a:r>
          </a:p>
          <a:p>
            <a:r>
              <a:rPr lang="en-US" dirty="0" smtClean="0"/>
              <a:t>3.	Improving the allocative efficiency of development assistance for health by examining the distribution of DAH in comparison with need, particularly to ensure that the neediest countries have adequate resources; </a:t>
            </a:r>
          </a:p>
          <a:p>
            <a:r>
              <a:rPr lang="en-US" dirty="0" smtClean="0"/>
              <a:t>4.	Exploring innovative approaches to increase the multiplier effect of existing resources. </a:t>
            </a:r>
            <a:endParaRPr lang="en-US" dirty="0"/>
          </a:p>
        </p:txBody>
      </p:sp>
      <p:sp>
        <p:nvSpPr>
          <p:cNvPr id="4" name="Slide Number Placeholder 3"/>
          <p:cNvSpPr>
            <a:spLocks noGrp="1"/>
          </p:cNvSpPr>
          <p:nvPr>
            <p:ph type="sldNum" sz="quarter" idx="10"/>
          </p:nvPr>
        </p:nvSpPr>
        <p:spPr/>
        <p:txBody>
          <a:bodyPr/>
          <a:lstStyle/>
          <a:p>
            <a:fld id="{C4B9CEF6-949B-4358-9558-445AE091059D}" type="slidenum">
              <a:rPr lang="en-US" smtClean="0"/>
              <a:t>6</a:t>
            </a:fld>
            <a:endParaRPr lang="en-US"/>
          </a:p>
        </p:txBody>
      </p:sp>
    </p:spTree>
    <p:extLst>
      <p:ext uri="{BB962C8B-B14F-4D97-AF65-F5344CB8AC3E}">
        <p14:creationId xmlns:p14="http://schemas.microsoft.com/office/powerpoint/2010/main" val="252548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3"/>
          <p:cNvSpPr>
            <a:spLocks noGrp="1"/>
          </p:cNvSpPr>
          <p:nvPr>
            <p:ph type="body" sz="quarter" idx="10"/>
          </p:nvPr>
        </p:nvSpPr>
        <p:spPr>
          <a:xfrm>
            <a:off x="246888" y="5579005"/>
            <a:ext cx="8757608" cy="728662"/>
          </a:xfrm>
        </p:spPr>
        <p:txBody>
          <a:bodyPr>
            <a:normAutofit/>
          </a:bodyPr>
          <a:lstStyle>
            <a:lvl1pPr marL="0" indent="0">
              <a:buNone/>
              <a:defRPr sz="3600" b="1">
                <a:solidFill>
                  <a:srgbClr val="01A19A"/>
                </a:solidFill>
              </a:defRPr>
            </a:lvl1pPr>
          </a:lstStyle>
          <a:p>
            <a:pPr lvl="0"/>
            <a:endParaRPr lang="en-US" dirty="0"/>
          </a:p>
        </p:txBody>
      </p:sp>
      <p:sp>
        <p:nvSpPr>
          <p:cNvPr id="6" name="Text Placeholder 5"/>
          <p:cNvSpPr>
            <a:spLocks noGrp="1"/>
          </p:cNvSpPr>
          <p:nvPr>
            <p:ph type="body" sz="quarter" idx="11"/>
          </p:nvPr>
        </p:nvSpPr>
        <p:spPr>
          <a:xfrm>
            <a:off x="246888" y="6443520"/>
            <a:ext cx="8757608" cy="373062"/>
          </a:xfrm>
        </p:spPr>
        <p:txBody>
          <a:bodyPr>
            <a:noAutofit/>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31831126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4"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50177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4" name="Title 1"/>
          <p:cNvSpPr>
            <a:spLocks noGrp="1"/>
          </p:cNvSpPr>
          <p:nvPr>
            <p:ph type="title"/>
          </p:nvPr>
        </p:nvSpPr>
        <p:spPr>
          <a:xfrm>
            <a:off x="246888" y="3773535"/>
            <a:ext cx="8650224"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54184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Empty">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661498"/>
          </a:xfrm>
        </p:spPr>
        <p:txBody>
          <a:bodyPr/>
          <a:lstStyle/>
          <a:p>
            <a:endParaRPr lang="en-US" dirty="0"/>
          </a:p>
        </p:txBody>
      </p:sp>
    </p:spTree>
    <p:extLst>
      <p:ext uri="{BB962C8B-B14F-4D97-AF65-F5344CB8AC3E}">
        <p14:creationId xmlns:p14="http://schemas.microsoft.com/office/powerpoint/2010/main" val="19081116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158" y="1322962"/>
            <a:ext cx="7910737" cy="4319081"/>
          </a:xfrm>
          <a:prstGeom prst="rect">
            <a:avLst/>
          </a:prstGeom>
        </p:spPr>
      </p:pic>
      <p:sp>
        <p:nvSpPr>
          <p:cNvPr id="8" name="TextBox 7"/>
          <p:cNvSpPr txBox="1"/>
          <p:nvPr userDrawn="1"/>
        </p:nvSpPr>
        <p:spPr>
          <a:xfrm>
            <a:off x="210942" y="118648"/>
            <a:ext cx="2617768" cy="646331"/>
          </a:xfrm>
          <a:prstGeom prst="rect">
            <a:avLst/>
          </a:prstGeom>
          <a:noFill/>
        </p:spPr>
        <p:txBody>
          <a:bodyPr wrap="none" rtlCol="0">
            <a:spAutoFit/>
          </a:bodyPr>
          <a:lstStyle/>
          <a:p>
            <a:r>
              <a:rPr lang="en-US" sz="3600" b="1" dirty="0" smtClean="0">
                <a:solidFill>
                  <a:srgbClr val="01A19A"/>
                </a:solidFill>
              </a:rPr>
              <a:t>GFF Partners</a:t>
            </a:r>
            <a:endParaRPr lang="en-US" sz="3600" b="1" dirty="0">
              <a:solidFill>
                <a:srgbClr val="01A19A"/>
              </a:solidFill>
            </a:endParaRPr>
          </a:p>
        </p:txBody>
      </p:sp>
    </p:spTree>
    <p:extLst>
      <p:ext uri="{BB962C8B-B14F-4D97-AF65-F5344CB8AC3E}">
        <p14:creationId xmlns:p14="http://schemas.microsoft.com/office/powerpoint/2010/main" val="1774135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9728" y="5184841"/>
            <a:ext cx="5729591" cy="12100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 Placeholder 3"/>
          <p:cNvSpPr>
            <a:spLocks noGrp="1"/>
          </p:cNvSpPr>
          <p:nvPr>
            <p:ph type="body" sz="quarter" idx="10"/>
          </p:nvPr>
        </p:nvSpPr>
        <p:spPr>
          <a:xfrm>
            <a:off x="246888" y="5100255"/>
            <a:ext cx="5579980" cy="1269267"/>
          </a:xfrm>
        </p:spPr>
        <p:txBody>
          <a:bodyPr>
            <a:normAutofit/>
          </a:bodyPr>
          <a:lstStyle>
            <a:lvl1pPr marL="0" indent="0">
              <a:buNone/>
              <a:defRPr sz="3600" b="1">
                <a:solidFill>
                  <a:srgbClr val="01A19A"/>
                </a:solidFill>
              </a:defRPr>
            </a:lvl1pPr>
          </a:lstStyle>
          <a:p>
            <a:pPr lvl="0"/>
            <a:endParaRPr lang="en-US" dirty="0"/>
          </a:p>
        </p:txBody>
      </p:sp>
      <p:sp>
        <p:nvSpPr>
          <p:cNvPr id="7" name="Text Placeholder 5"/>
          <p:cNvSpPr>
            <a:spLocks noGrp="1"/>
          </p:cNvSpPr>
          <p:nvPr>
            <p:ph type="body" sz="quarter" idx="11"/>
          </p:nvPr>
        </p:nvSpPr>
        <p:spPr>
          <a:xfrm>
            <a:off x="246888" y="6443520"/>
            <a:ext cx="8757608" cy="373062"/>
          </a:xfrm>
        </p:spPr>
        <p:txBody>
          <a:bodyPr>
            <a:noAutofit/>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12588047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45797" y="857250"/>
            <a:ext cx="8643871" cy="526891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solidFill>
                  <a:srgbClr val="FFFFFF"/>
                </a:solidFill>
              </a:rPr>
              <a:pPr/>
              <a:t>‹#›</a:t>
            </a:fld>
            <a:endParaRPr lang="en-US" dirty="0">
              <a:solidFill>
                <a:srgbClr val="FFFFFF"/>
              </a:solidFill>
            </a:endParaRPr>
          </a:p>
        </p:txBody>
      </p:sp>
      <p:sp>
        <p:nvSpPr>
          <p:cNvPr id="9" name="Title 1"/>
          <p:cNvSpPr>
            <a:spLocks noGrp="1"/>
          </p:cNvSpPr>
          <p:nvPr>
            <p:ph type="title"/>
          </p:nvPr>
        </p:nvSpPr>
        <p:spPr>
          <a:xfrm>
            <a:off x="116733" y="94775"/>
            <a:ext cx="8772935"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25142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solidFill>
                  <a:srgbClr val="FFFFFF"/>
                </a:solidFill>
              </a:rPr>
              <a:pPr/>
              <a:t>‹#›</a:t>
            </a:fld>
            <a:endParaRPr lang="en-US" dirty="0">
              <a:solidFill>
                <a:srgbClr val="FFFFFF"/>
              </a:solidFill>
            </a:endParaRPr>
          </a:p>
        </p:txBody>
      </p:sp>
      <p:sp>
        <p:nvSpPr>
          <p:cNvPr id="7" name="Content Placeholder 2"/>
          <p:cNvSpPr>
            <a:spLocks noGrp="1"/>
          </p:cNvSpPr>
          <p:nvPr>
            <p:ph idx="1"/>
          </p:nvPr>
        </p:nvSpPr>
        <p:spPr>
          <a:xfrm>
            <a:off x="246888" y="1313234"/>
            <a:ext cx="8642469" cy="4883285"/>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99494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210942" y="118648"/>
            <a:ext cx="4147610" cy="646331"/>
          </a:xfrm>
          <a:prstGeom prst="rect">
            <a:avLst/>
          </a:prstGeom>
          <a:noFill/>
        </p:spPr>
        <p:txBody>
          <a:bodyPr wrap="none" rtlCol="0">
            <a:spAutoFit/>
          </a:bodyPr>
          <a:lstStyle/>
          <a:p>
            <a:r>
              <a:rPr lang="en-US" sz="3600" b="1" dirty="0" smtClean="0">
                <a:solidFill>
                  <a:srgbClr val="01A19A"/>
                </a:solidFill>
              </a:rPr>
              <a:t>GFF Investors Group</a:t>
            </a:r>
            <a:endParaRPr lang="en-US" sz="3600" b="1" dirty="0">
              <a:solidFill>
                <a:srgbClr val="01A19A"/>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631" y="1197797"/>
            <a:ext cx="7945387" cy="4541522"/>
          </a:xfrm>
          <a:prstGeom prst="rect">
            <a:avLst/>
          </a:prstGeom>
        </p:spPr>
      </p:pic>
    </p:spTree>
    <p:extLst>
      <p:ext uri="{BB962C8B-B14F-4D97-AF65-F5344CB8AC3E}">
        <p14:creationId xmlns:p14="http://schemas.microsoft.com/office/powerpoint/2010/main" val="37768679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9728" y="5184841"/>
            <a:ext cx="5729591" cy="12100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0"/>
          </p:nvPr>
        </p:nvSpPr>
        <p:spPr>
          <a:xfrm>
            <a:off x="246888" y="5043983"/>
            <a:ext cx="5579980" cy="1269267"/>
          </a:xfrm>
        </p:spPr>
        <p:txBody>
          <a:bodyPr>
            <a:normAutofit/>
          </a:bodyPr>
          <a:lstStyle>
            <a:lvl1pPr marL="0" indent="0">
              <a:buNone/>
              <a:defRPr sz="3600" b="1">
                <a:solidFill>
                  <a:srgbClr val="01A19A"/>
                </a:solidFill>
              </a:defRPr>
            </a:lvl1pPr>
          </a:lstStyle>
          <a:p>
            <a:pPr lvl="0"/>
            <a:endParaRPr lang="en-US" dirty="0"/>
          </a:p>
        </p:txBody>
      </p:sp>
      <p:sp>
        <p:nvSpPr>
          <p:cNvPr id="7" name="Text Placeholder 5"/>
          <p:cNvSpPr>
            <a:spLocks noGrp="1"/>
          </p:cNvSpPr>
          <p:nvPr>
            <p:ph type="body" sz="quarter" idx="11"/>
          </p:nvPr>
        </p:nvSpPr>
        <p:spPr>
          <a:xfrm>
            <a:off x="246888" y="6443520"/>
            <a:ext cx="8757608" cy="373062"/>
          </a:xfrm>
        </p:spPr>
        <p:txBody>
          <a:bodyPr>
            <a:noAutofit/>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16946598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45797" y="857250"/>
            <a:ext cx="8643871" cy="526891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9" name="Title 1"/>
          <p:cNvSpPr>
            <a:spLocks noGrp="1"/>
          </p:cNvSpPr>
          <p:nvPr>
            <p:ph type="title"/>
          </p:nvPr>
        </p:nvSpPr>
        <p:spPr>
          <a:xfrm>
            <a:off x="116733" y="94775"/>
            <a:ext cx="8772935"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5830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7" name="Content Placeholder 2"/>
          <p:cNvSpPr>
            <a:spLocks noGrp="1"/>
          </p:cNvSpPr>
          <p:nvPr>
            <p:ph idx="1"/>
          </p:nvPr>
        </p:nvSpPr>
        <p:spPr>
          <a:xfrm>
            <a:off x="246888" y="1313234"/>
            <a:ext cx="8642469" cy="4883285"/>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18293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12" name="Title 1"/>
          <p:cNvSpPr>
            <a:spLocks noGrp="1"/>
          </p:cNvSpPr>
          <p:nvPr>
            <p:ph type="title"/>
          </p:nvPr>
        </p:nvSpPr>
        <p:spPr>
          <a:xfrm>
            <a:off x="116733" y="94775"/>
            <a:ext cx="8902668"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
        <p:nvSpPr>
          <p:cNvPr id="9" name="Content Placeholder 2"/>
          <p:cNvSpPr>
            <a:spLocks noGrp="1"/>
          </p:cNvSpPr>
          <p:nvPr>
            <p:ph idx="1"/>
          </p:nvPr>
        </p:nvSpPr>
        <p:spPr>
          <a:xfrm>
            <a:off x="246888" y="833478"/>
            <a:ext cx="4270441" cy="5292685"/>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677457" y="833477"/>
            <a:ext cx="4262575" cy="5292685"/>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7535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88" y="1402360"/>
            <a:ext cx="4270441" cy="472380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7" name="Content Placeholder 2"/>
          <p:cNvSpPr>
            <a:spLocks noGrp="1"/>
          </p:cNvSpPr>
          <p:nvPr>
            <p:ph idx="13"/>
          </p:nvPr>
        </p:nvSpPr>
        <p:spPr>
          <a:xfrm>
            <a:off x="4677457" y="1402359"/>
            <a:ext cx="4262575" cy="472380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96480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7" name="Content Placeholder 2"/>
          <p:cNvSpPr>
            <a:spLocks noGrp="1"/>
          </p:cNvSpPr>
          <p:nvPr>
            <p:ph idx="1"/>
          </p:nvPr>
        </p:nvSpPr>
        <p:spPr>
          <a:xfrm>
            <a:off x="246888" y="1600200"/>
            <a:ext cx="4270441" cy="452596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681728" y="1600199"/>
            <a:ext cx="4261104" cy="452596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46888" y="845260"/>
            <a:ext cx="4270441" cy="523672"/>
          </a:xfrm>
        </p:spPr>
        <p:txBody>
          <a:bodyPr/>
          <a:lstStyle>
            <a:lvl1pPr marL="0" indent="0">
              <a:buClr>
                <a:srgbClr val="00B2A9"/>
              </a:buClr>
              <a:buFont typeface="Wingdings" panose="05000000000000000000" pitchFamily="2" charset="2"/>
              <a:buNone/>
              <a:defRPr sz="2800" b="1">
                <a:solidFill>
                  <a:srgbClr val="01A19A"/>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endParaRPr lang="en-US" dirty="0"/>
          </a:p>
        </p:txBody>
      </p:sp>
      <p:sp>
        <p:nvSpPr>
          <p:cNvPr id="11" name="Content Placeholder 2"/>
          <p:cNvSpPr>
            <a:spLocks noGrp="1"/>
          </p:cNvSpPr>
          <p:nvPr>
            <p:ph idx="15"/>
          </p:nvPr>
        </p:nvSpPr>
        <p:spPr>
          <a:xfrm>
            <a:off x="4681728" y="839348"/>
            <a:ext cx="4261104" cy="523672"/>
          </a:xfrm>
        </p:spPr>
        <p:txBody>
          <a:bodyPr/>
          <a:lstStyle>
            <a:lvl1pPr marL="0" indent="0">
              <a:buClr>
                <a:srgbClr val="00B2A9"/>
              </a:buClr>
              <a:buFont typeface="Wingdings" panose="05000000000000000000" pitchFamily="2" charset="2"/>
              <a:buNone/>
              <a:defRPr sz="2800" b="1">
                <a:solidFill>
                  <a:srgbClr val="01A19A"/>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endParaRPr lang="en-US" dirty="0"/>
          </a:p>
        </p:txBody>
      </p:sp>
      <p:sp>
        <p:nvSpPr>
          <p:cNvPr id="12" name="Title 1"/>
          <p:cNvSpPr>
            <a:spLocks noGrp="1"/>
          </p:cNvSpPr>
          <p:nvPr>
            <p:ph type="title"/>
          </p:nvPr>
        </p:nvSpPr>
        <p:spPr>
          <a:xfrm>
            <a:off x="116733" y="94775"/>
            <a:ext cx="8902668"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295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9"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46888" y="1955800"/>
            <a:ext cx="4270441" cy="417036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681728" y="1955799"/>
            <a:ext cx="4261104" cy="417036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246888" y="1276122"/>
            <a:ext cx="4270441" cy="482528"/>
          </a:xfrm>
        </p:spPr>
        <p:txBody>
          <a:bodyPr/>
          <a:lstStyle>
            <a:lvl1pPr marL="0" indent="0">
              <a:buClr>
                <a:srgbClr val="00B2A9"/>
              </a:buClr>
              <a:buFont typeface="Wingdings" panose="05000000000000000000" pitchFamily="2" charset="2"/>
              <a:buNone/>
              <a:defRPr sz="2800" b="1">
                <a:solidFill>
                  <a:srgbClr val="01A19A"/>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endParaRPr lang="en-US" dirty="0"/>
          </a:p>
        </p:txBody>
      </p:sp>
      <p:sp>
        <p:nvSpPr>
          <p:cNvPr id="12" name="Content Placeholder 2"/>
          <p:cNvSpPr>
            <a:spLocks noGrp="1"/>
          </p:cNvSpPr>
          <p:nvPr>
            <p:ph idx="15"/>
          </p:nvPr>
        </p:nvSpPr>
        <p:spPr>
          <a:xfrm>
            <a:off x="4681728" y="1270210"/>
            <a:ext cx="4261104" cy="482528"/>
          </a:xfrm>
        </p:spPr>
        <p:txBody>
          <a:bodyPr/>
          <a:lstStyle>
            <a:lvl1pPr marL="0" indent="0">
              <a:buClr>
                <a:srgbClr val="00B2A9"/>
              </a:buClr>
              <a:buFont typeface="Wingdings" panose="05000000000000000000" pitchFamily="2" charset="2"/>
              <a:buNone/>
              <a:defRPr sz="2800" b="1">
                <a:solidFill>
                  <a:srgbClr val="01A19A"/>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endParaRPr lang="en-US" dirty="0"/>
          </a:p>
        </p:txBody>
      </p:sp>
    </p:spTree>
    <p:extLst>
      <p:ext uri="{BB962C8B-B14F-4D97-AF65-F5344CB8AC3E}">
        <p14:creationId xmlns:p14="http://schemas.microsoft.com/office/powerpoint/2010/main" val="9956433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4" name="Title 1"/>
          <p:cNvSpPr>
            <a:spLocks noGrp="1"/>
          </p:cNvSpPr>
          <p:nvPr>
            <p:ph type="title"/>
          </p:nvPr>
        </p:nvSpPr>
        <p:spPr>
          <a:xfrm>
            <a:off x="116733" y="94775"/>
            <a:ext cx="8902668"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90468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35883-D328-BB47-9BAC-D95ED3694F27}" type="slidenum">
              <a:rPr lang="en-US" smtClean="0"/>
              <a:t>‹#›</a:t>
            </a:fld>
            <a:endParaRPr lang="en-US"/>
          </a:p>
        </p:txBody>
      </p:sp>
    </p:spTree>
    <p:extLst>
      <p:ext uri="{BB962C8B-B14F-4D97-AF65-F5344CB8AC3E}">
        <p14:creationId xmlns:p14="http://schemas.microsoft.com/office/powerpoint/2010/main" val="1084511426"/>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8" r:id="rId3"/>
    <p:sldLayoutId id="2147483651" r:id="rId4"/>
    <p:sldLayoutId id="2147483662" r:id="rId5"/>
    <p:sldLayoutId id="2147483650" r:id="rId6"/>
    <p:sldLayoutId id="2147483659" r:id="rId7"/>
    <p:sldLayoutId id="2147483663" r:id="rId8"/>
    <p:sldLayoutId id="2147483660" r:id="rId9"/>
    <p:sldLayoutId id="2147483661" r:id="rId10"/>
    <p:sldLayoutId id="2147483665" r:id="rId11"/>
    <p:sldLayoutId id="2147483656" r:id="rId12"/>
    <p:sldLayoutId id="2147483667"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514A3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14A3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35883-D328-BB47-9BAC-D95ED3694F27}" type="slidenum">
              <a:rPr lang="en-US" smtClean="0">
                <a:solidFill>
                  <a:srgbClr val="514A38">
                    <a:tint val="75000"/>
                  </a:srgbClr>
                </a:solidFill>
              </a:rPr>
              <a:pPr/>
              <a:t>‹#›</a:t>
            </a:fld>
            <a:endParaRPr lang="en-US">
              <a:solidFill>
                <a:srgbClr val="514A38">
                  <a:tint val="75000"/>
                </a:srgbClr>
              </a:solidFill>
            </a:endParaRPr>
          </a:p>
        </p:txBody>
      </p:sp>
    </p:spTree>
    <p:extLst>
      <p:ext uri="{BB962C8B-B14F-4D97-AF65-F5344CB8AC3E}">
        <p14:creationId xmlns:p14="http://schemas.microsoft.com/office/powerpoint/2010/main" val="83377388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246888" y="5100255"/>
            <a:ext cx="5579980" cy="1269267"/>
          </a:xfrm>
        </p:spPr>
        <p:txBody>
          <a:bodyPr>
            <a:normAutofit/>
          </a:bodyPr>
          <a:lstStyle/>
          <a:p>
            <a:r>
              <a:rPr lang="en-US" dirty="0" smtClean="0"/>
              <a:t>FRAMEWORK FOR RESOURCE MOBILIZATION</a:t>
            </a:r>
          </a:p>
        </p:txBody>
      </p:sp>
      <p:sp>
        <p:nvSpPr>
          <p:cNvPr id="5" name="Text Placeholder 2"/>
          <p:cNvSpPr>
            <a:spLocks noGrp="1"/>
          </p:cNvSpPr>
          <p:nvPr>
            <p:ph type="body" sz="quarter" idx="11"/>
          </p:nvPr>
        </p:nvSpPr>
        <p:spPr>
          <a:xfrm>
            <a:off x="246888" y="6443520"/>
            <a:ext cx="8757608" cy="373062"/>
          </a:xfrm>
        </p:spPr>
        <p:txBody>
          <a:bodyPr/>
          <a:lstStyle/>
          <a:p>
            <a:pPr lvl="0"/>
            <a:r>
              <a:rPr lang="en-US" dirty="0">
                <a:solidFill>
                  <a:srgbClr val="FFFFFF"/>
                </a:solidFill>
              </a:rPr>
              <a:t>SECOND INVESTORS GROUP, St Albans, United Kingdom,  17-18 February </a:t>
            </a:r>
            <a:r>
              <a:rPr lang="en-US" dirty="0" smtClean="0">
                <a:solidFill>
                  <a:srgbClr val="FFFFFF"/>
                </a:solidFill>
              </a:rPr>
              <a:t>2016</a:t>
            </a:r>
            <a:endParaRPr lang="en-US" dirty="0">
              <a:solidFill>
                <a:srgbClr val="FFFFFF"/>
              </a:solidFill>
            </a:endParaRPr>
          </a:p>
        </p:txBody>
      </p:sp>
    </p:spTree>
    <p:extLst>
      <p:ext uri="{BB962C8B-B14F-4D97-AF65-F5344CB8AC3E}">
        <p14:creationId xmlns:p14="http://schemas.microsoft.com/office/powerpoint/2010/main" val="752780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35883-D328-BB47-9BAC-D95ED3694F27}" type="slidenum">
              <a:rPr lang="en-US" smtClean="0"/>
              <a:pPr/>
              <a:t>2</a:t>
            </a:fld>
            <a:endParaRPr lang="en-US" dirty="0"/>
          </a:p>
        </p:txBody>
      </p:sp>
      <p:sp>
        <p:nvSpPr>
          <p:cNvPr id="8" name="Title 7"/>
          <p:cNvSpPr>
            <a:spLocks noGrp="1"/>
          </p:cNvSpPr>
          <p:nvPr>
            <p:ph type="title"/>
          </p:nvPr>
        </p:nvSpPr>
        <p:spPr>
          <a:xfrm>
            <a:off x="116733" y="112702"/>
            <a:ext cx="8902668" cy="426003"/>
          </a:xfrm>
        </p:spPr>
        <p:txBody>
          <a:bodyPr>
            <a:noAutofit/>
          </a:bodyPr>
          <a:lstStyle/>
          <a:p>
            <a:r>
              <a:rPr lang="en-US" dirty="0"/>
              <a:t>Bridging the </a:t>
            </a:r>
            <a:r>
              <a:rPr lang="en-US" dirty="0" smtClean="0"/>
              <a:t>Funding </a:t>
            </a:r>
            <a:r>
              <a:rPr lang="en-US" dirty="0"/>
              <a:t>G</a:t>
            </a:r>
            <a:r>
              <a:rPr lang="en-US" dirty="0" smtClean="0"/>
              <a:t>ap</a:t>
            </a:r>
            <a:endParaRPr lang="en-US" dirty="0"/>
          </a:p>
        </p:txBody>
      </p:sp>
      <p:pic>
        <p:nvPicPr>
          <p:cNvPr id="3" name="Picture 2"/>
          <p:cNvPicPr>
            <a:picLocks noChangeAspect="1"/>
          </p:cNvPicPr>
          <p:nvPr/>
        </p:nvPicPr>
        <p:blipFill>
          <a:blip r:embed="rId3"/>
          <a:stretch>
            <a:fillRect/>
          </a:stretch>
        </p:blipFill>
        <p:spPr>
          <a:xfrm>
            <a:off x="605667" y="605070"/>
            <a:ext cx="7924800" cy="5791200"/>
          </a:xfrm>
          <a:prstGeom prst="rect">
            <a:avLst/>
          </a:prstGeom>
        </p:spPr>
      </p:pic>
    </p:spTree>
    <p:extLst>
      <p:ext uri="{BB962C8B-B14F-4D97-AF65-F5344CB8AC3E}">
        <p14:creationId xmlns:p14="http://schemas.microsoft.com/office/powerpoint/2010/main" val="1962980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797" y="857250"/>
            <a:ext cx="8643871" cy="5605385"/>
          </a:xfrm>
        </p:spPr>
        <p:txBody>
          <a:bodyPr>
            <a:normAutofit/>
          </a:bodyPr>
          <a:lstStyle/>
          <a:p>
            <a:r>
              <a:rPr lang="en-US" dirty="0"/>
              <a:t>The GFF Trust Fund provides catalytic funding </a:t>
            </a:r>
            <a:r>
              <a:rPr lang="en-US" dirty="0" smtClean="0"/>
              <a:t>to close the </a:t>
            </a:r>
            <a:r>
              <a:rPr lang="en-US" dirty="0"/>
              <a:t>financing </a:t>
            </a:r>
            <a:r>
              <a:rPr lang="en-US" dirty="0" smtClean="0"/>
              <a:t>gap</a:t>
            </a:r>
            <a:r>
              <a:rPr lang="en-US" dirty="0"/>
              <a:t>:</a:t>
            </a:r>
            <a:r>
              <a:rPr lang="en-US" dirty="0" smtClean="0"/>
              <a:t> </a:t>
            </a:r>
            <a:endParaRPr lang="en-US" dirty="0" smtClean="0"/>
          </a:p>
          <a:p>
            <a:endParaRPr lang="en-US" dirty="0" smtClean="0"/>
          </a:p>
          <a:p>
            <a:pPr marL="914400" lvl="1" indent="-514350">
              <a:buFont typeface="+mj-lt"/>
              <a:buAutoNum type="arabicPeriod"/>
            </a:pPr>
            <a:r>
              <a:rPr lang="en-US" dirty="0" smtClean="0"/>
              <a:t>By </a:t>
            </a:r>
            <a:r>
              <a:rPr lang="en-US" i="1" dirty="0"/>
              <a:t>supporting </a:t>
            </a:r>
            <a:r>
              <a:rPr lang="en-US" i="1" dirty="0" smtClean="0"/>
              <a:t>IC and HFS development </a:t>
            </a:r>
            <a:endParaRPr lang="en-US" i="1" dirty="0" smtClean="0"/>
          </a:p>
          <a:p>
            <a:pPr marL="914400" lvl="1" indent="-514350">
              <a:buFont typeface="+mj-lt"/>
              <a:buAutoNum type="arabicPeriod"/>
            </a:pPr>
            <a:endParaRPr lang="en-US" dirty="0" smtClean="0"/>
          </a:p>
          <a:p>
            <a:pPr marL="914400" lvl="1" indent="-514350">
              <a:buFont typeface="+mj-lt"/>
              <a:buAutoNum type="arabicPeriod"/>
            </a:pPr>
            <a:r>
              <a:rPr lang="en-US" dirty="0" smtClean="0"/>
              <a:t>By </a:t>
            </a:r>
            <a:r>
              <a:rPr lang="en-US" i="1" dirty="0"/>
              <a:t>linking to IDA and IBRD </a:t>
            </a:r>
            <a:r>
              <a:rPr lang="en-US" i="1" dirty="0" smtClean="0"/>
              <a:t>financing </a:t>
            </a:r>
            <a:endParaRPr lang="en-US" i="1" dirty="0" smtClean="0"/>
          </a:p>
          <a:p>
            <a:pPr marL="914400" lvl="1" indent="-514350">
              <a:buFont typeface="+mj-lt"/>
              <a:buAutoNum type="arabicPeriod"/>
            </a:pPr>
            <a:endParaRPr lang="en-US" dirty="0" smtClean="0"/>
          </a:p>
          <a:p>
            <a:pPr marL="914400" lvl="1" indent="-514350">
              <a:buFont typeface="+mj-lt"/>
              <a:buAutoNum type="arabicPeriod"/>
            </a:pPr>
            <a:r>
              <a:rPr lang="en-US" dirty="0" smtClean="0"/>
              <a:t>By </a:t>
            </a:r>
            <a:r>
              <a:rPr lang="en-US" i="1" dirty="0" smtClean="0"/>
              <a:t>incentivizing</a:t>
            </a:r>
            <a:r>
              <a:rPr lang="en-US" dirty="0" smtClean="0"/>
              <a:t> </a:t>
            </a:r>
            <a:r>
              <a:rPr lang="en-US" i="1" dirty="0" smtClean="0"/>
              <a:t>domestic resource mobilization</a:t>
            </a:r>
          </a:p>
          <a:p>
            <a:pPr marL="914400" lvl="1" indent="-514350">
              <a:buFont typeface="+mj-lt"/>
              <a:buAutoNum type="arabicPeriod"/>
            </a:pPr>
            <a:endParaRPr lang="en-US" i="1" dirty="0" smtClean="0"/>
          </a:p>
          <a:p>
            <a:pPr marL="914400" lvl="1" indent="-514350">
              <a:buFont typeface="+mj-lt"/>
              <a:buAutoNum type="arabicPeriod"/>
            </a:pPr>
            <a:r>
              <a:rPr lang="en-US" dirty="0" smtClean="0"/>
              <a:t>By </a:t>
            </a:r>
            <a:r>
              <a:rPr lang="en-US" i="1" dirty="0"/>
              <a:t>crowding-in private </a:t>
            </a:r>
            <a:r>
              <a:rPr lang="en-US" i="1" dirty="0" smtClean="0"/>
              <a:t>financing</a:t>
            </a:r>
            <a:endParaRPr lang="en-US" dirty="0" smtClean="0"/>
          </a:p>
        </p:txBody>
      </p:sp>
      <p:sp>
        <p:nvSpPr>
          <p:cNvPr id="3" name="Slide Number Placeholder 2"/>
          <p:cNvSpPr>
            <a:spLocks noGrp="1"/>
          </p:cNvSpPr>
          <p:nvPr>
            <p:ph type="sldNum" sz="quarter" idx="12"/>
          </p:nvPr>
        </p:nvSpPr>
        <p:spPr/>
        <p:txBody>
          <a:bodyPr/>
          <a:lstStyle/>
          <a:p>
            <a:fld id="{54F35883-D328-BB47-9BAC-D95ED3694F27}" type="slidenum">
              <a:rPr lang="en-US" smtClean="0"/>
              <a:pPr/>
              <a:t>3</a:t>
            </a:fld>
            <a:endParaRPr lang="en-US" dirty="0"/>
          </a:p>
        </p:txBody>
      </p:sp>
      <p:sp>
        <p:nvSpPr>
          <p:cNvPr id="4" name="Title 3"/>
          <p:cNvSpPr>
            <a:spLocks noGrp="1"/>
          </p:cNvSpPr>
          <p:nvPr>
            <p:ph type="title"/>
          </p:nvPr>
        </p:nvSpPr>
        <p:spPr/>
        <p:txBody>
          <a:bodyPr/>
          <a:lstStyle/>
          <a:p>
            <a:r>
              <a:rPr lang="en-US" dirty="0" smtClean="0"/>
              <a:t>Role of GFF Trust Fund</a:t>
            </a:r>
            <a:endParaRPr lang="en-US" dirty="0"/>
          </a:p>
        </p:txBody>
      </p:sp>
    </p:spTree>
    <p:extLst>
      <p:ext uri="{BB962C8B-B14F-4D97-AF65-F5344CB8AC3E}">
        <p14:creationId xmlns:p14="http://schemas.microsoft.com/office/powerpoint/2010/main" val="89702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Private </a:t>
            </a:r>
            <a:r>
              <a:rPr lang="en-US" b="1" dirty="0" smtClean="0"/>
              <a:t>financing - </a:t>
            </a:r>
            <a:r>
              <a:rPr lang="en-US" dirty="0"/>
              <a:t>m</a:t>
            </a:r>
            <a:r>
              <a:rPr lang="en-US" dirty="0" smtClean="0"/>
              <a:t>obilize </a:t>
            </a:r>
            <a:r>
              <a:rPr lang="en-US" dirty="0"/>
              <a:t>international private capital and the broader resources of private companies that operate </a:t>
            </a:r>
            <a:r>
              <a:rPr lang="en-US" dirty="0" smtClean="0"/>
              <a:t>globally:</a:t>
            </a:r>
          </a:p>
          <a:p>
            <a:endParaRPr lang="en-US" dirty="0"/>
          </a:p>
          <a:p>
            <a:pPr lvl="1"/>
            <a:r>
              <a:rPr lang="en-US" dirty="0" smtClean="0"/>
              <a:t>through </a:t>
            </a:r>
            <a:r>
              <a:rPr lang="en-US" i="1" dirty="0"/>
              <a:t>innovative</a:t>
            </a:r>
            <a:r>
              <a:rPr lang="en-US" dirty="0"/>
              <a:t> </a:t>
            </a:r>
            <a:r>
              <a:rPr lang="en-US" i="1" dirty="0"/>
              <a:t>financing</a:t>
            </a:r>
            <a:r>
              <a:rPr lang="en-US" dirty="0"/>
              <a:t> mechanisms </a:t>
            </a:r>
            <a:endParaRPr lang="en-US" dirty="0" smtClean="0"/>
          </a:p>
          <a:p>
            <a:pPr lvl="1"/>
            <a:endParaRPr lang="en-US" dirty="0" smtClean="0"/>
          </a:p>
          <a:p>
            <a:pPr lvl="1"/>
            <a:r>
              <a:rPr lang="en-US" dirty="0" smtClean="0"/>
              <a:t>through </a:t>
            </a:r>
            <a:r>
              <a:rPr lang="en-US" i="1" dirty="0"/>
              <a:t>partnerships</a:t>
            </a:r>
            <a:r>
              <a:rPr lang="en-US" dirty="0"/>
              <a:t> with private sector at </a:t>
            </a:r>
            <a:r>
              <a:rPr lang="en-US" dirty="0" smtClean="0"/>
              <a:t>global, regional </a:t>
            </a:r>
            <a:r>
              <a:rPr lang="en-US" dirty="0"/>
              <a:t>and national </a:t>
            </a:r>
            <a:r>
              <a:rPr lang="en-US" dirty="0" smtClean="0"/>
              <a:t>level</a:t>
            </a:r>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4</a:t>
            </a:fld>
            <a:endParaRPr lang="en-US" dirty="0"/>
          </a:p>
        </p:txBody>
      </p:sp>
      <p:sp>
        <p:nvSpPr>
          <p:cNvPr id="4" name="Title 3"/>
          <p:cNvSpPr>
            <a:spLocks noGrp="1"/>
          </p:cNvSpPr>
          <p:nvPr>
            <p:ph type="title"/>
          </p:nvPr>
        </p:nvSpPr>
        <p:spPr/>
        <p:txBody>
          <a:bodyPr/>
          <a:lstStyle/>
          <a:p>
            <a:r>
              <a:rPr lang="en-US" dirty="0" smtClean="0"/>
              <a:t>Harnessing the Private </a:t>
            </a:r>
            <a:r>
              <a:rPr lang="en-US" dirty="0" smtClean="0"/>
              <a:t>S</a:t>
            </a:r>
            <a:r>
              <a:rPr lang="en-US" dirty="0" smtClean="0"/>
              <a:t>ector</a:t>
            </a:r>
            <a:endParaRPr lang="en-US" dirty="0"/>
          </a:p>
        </p:txBody>
      </p:sp>
    </p:spTree>
    <p:extLst>
      <p:ext uri="{BB962C8B-B14F-4D97-AF65-F5344CB8AC3E}">
        <p14:creationId xmlns:p14="http://schemas.microsoft.com/office/powerpoint/2010/main" val="1517516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Use </a:t>
            </a:r>
            <a:r>
              <a:rPr lang="en-US" sz="3200" dirty="0"/>
              <a:t>DAH in a more </a:t>
            </a:r>
            <a:r>
              <a:rPr lang="en-US" sz="3200" i="1" dirty="0"/>
              <a:t>innovative </a:t>
            </a:r>
            <a:r>
              <a:rPr lang="en-US" sz="3200" i="1" dirty="0" smtClean="0"/>
              <a:t>way </a:t>
            </a:r>
            <a:r>
              <a:rPr lang="en-US" sz="3200" dirty="0" smtClean="0"/>
              <a:t>(</a:t>
            </a:r>
            <a:r>
              <a:rPr lang="en-US" sz="3200" dirty="0"/>
              <a:t>e.g., IBRD buy-downs</a:t>
            </a:r>
            <a:r>
              <a:rPr lang="en-US" sz="3200" dirty="0" smtClean="0"/>
              <a:t>)</a:t>
            </a:r>
          </a:p>
          <a:p>
            <a:endParaRPr lang="en-US" sz="3200" dirty="0" smtClean="0"/>
          </a:p>
          <a:p>
            <a:r>
              <a:rPr lang="en-US" sz="3200" dirty="0"/>
              <a:t>New sources include </a:t>
            </a:r>
            <a:r>
              <a:rPr lang="en-US" sz="3200" i="1" dirty="0"/>
              <a:t>emerging donors </a:t>
            </a:r>
            <a:endParaRPr lang="en-US" sz="3200" dirty="0" smtClean="0"/>
          </a:p>
          <a:p>
            <a:endParaRPr lang="en-US" sz="3200" dirty="0"/>
          </a:p>
          <a:p>
            <a:r>
              <a:rPr lang="en-US" sz="3200" dirty="0" smtClean="0"/>
              <a:t>Make </a:t>
            </a:r>
            <a:r>
              <a:rPr lang="en-US" sz="3200" dirty="0"/>
              <a:t>greater use of </a:t>
            </a:r>
            <a:r>
              <a:rPr lang="en-US" sz="3200" i="1" dirty="0"/>
              <a:t>financing from </a:t>
            </a:r>
            <a:r>
              <a:rPr lang="en-US" sz="3200" i="1" dirty="0" smtClean="0"/>
              <a:t>IDA/IBRD (IDA Replenishment)</a:t>
            </a:r>
          </a:p>
          <a:p>
            <a:endParaRPr lang="en-US" sz="3200" dirty="0"/>
          </a:p>
          <a:p>
            <a:r>
              <a:rPr lang="en-US" sz="3200" dirty="0"/>
              <a:t>The </a:t>
            </a:r>
            <a:r>
              <a:rPr lang="en-US" sz="3200" i="1" dirty="0"/>
              <a:t>Global Fund and </a:t>
            </a:r>
            <a:r>
              <a:rPr lang="en-US" sz="3200" i="1" dirty="0" err="1"/>
              <a:t>Gavi</a:t>
            </a:r>
            <a:r>
              <a:rPr lang="en-US" sz="3200" i="1" dirty="0"/>
              <a:t> </a:t>
            </a:r>
            <a:r>
              <a:rPr lang="en-US" sz="3200" dirty="0"/>
              <a:t>are increasing financing to </a:t>
            </a:r>
            <a:r>
              <a:rPr lang="en-US" sz="3200" dirty="0" smtClean="0"/>
              <a:t>RMNCAH </a:t>
            </a:r>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5</a:t>
            </a:fld>
            <a:endParaRPr lang="en-US" dirty="0"/>
          </a:p>
        </p:txBody>
      </p:sp>
      <p:sp>
        <p:nvSpPr>
          <p:cNvPr id="4" name="Title 3"/>
          <p:cNvSpPr>
            <a:spLocks noGrp="1"/>
          </p:cNvSpPr>
          <p:nvPr>
            <p:ph type="title"/>
          </p:nvPr>
        </p:nvSpPr>
        <p:spPr/>
        <p:txBody>
          <a:bodyPr/>
          <a:lstStyle/>
          <a:p>
            <a:r>
              <a:rPr lang="en-US" dirty="0" smtClean="0"/>
              <a:t>Development Assistance for Health </a:t>
            </a:r>
            <a:endParaRPr lang="en-US" dirty="0"/>
          </a:p>
        </p:txBody>
      </p:sp>
    </p:spTree>
    <p:extLst>
      <p:ext uri="{BB962C8B-B14F-4D97-AF65-F5344CB8AC3E}">
        <p14:creationId xmlns:p14="http://schemas.microsoft.com/office/powerpoint/2010/main" val="1117706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GFF Investors </a:t>
            </a:r>
            <a:r>
              <a:rPr lang="en-US" dirty="0" smtClean="0"/>
              <a:t>Group support needed on </a:t>
            </a:r>
            <a:r>
              <a:rPr lang="en-US" dirty="0"/>
              <a:t>four </a:t>
            </a:r>
            <a:r>
              <a:rPr lang="en-US" dirty="0" smtClean="0"/>
              <a:t>dimensions</a:t>
            </a:r>
            <a:r>
              <a:rPr lang="en-US" dirty="0" smtClean="0"/>
              <a:t>:</a:t>
            </a:r>
          </a:p>
          <a:p>
            <a:pPr marL="0" indent="0">
              <a:buNone/>
            </a:pPr>
            <a:endParaRPr lang="en-US" dirty="0"/>
          </a:p>
          <a:p>
            <a:pPr marL="514350" indent="-514350">
              <a:buFont typeface="+mj-lt"/>
              <a:buAutoNum type="arabicPeriod"/>
            </a:pPr>
            <a:r>
              <a:rPr lang="en-US" dirty="0" smtClean="0"/>
              <a:t>Advocating </a:t>
            </a:r>
            <a:r>
              <a:rPr lang="en-US" dirty="0"/>
              <a:t>for increased resources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Ensuring </a:t>
            </a:r>
            <a:r>
              <a:rPr lang="en-US" dirty="0" smtClean="0"/>
              <a:t>complementarity </a:t>
            </a:r>
            <a:r>
              <a:rPr lang="en-US" dirty="0"/>
              <a:t>of </a:t>
            </a:r>
            <a:r>
              <a:rPr lang="en-US" dirty="0" smtClean="0"/>
              <a:t>financing and </a:t>
            </a:r>
            <a:r>
              <a:rPr lang="en-US" dirty="0"/>
              <a:t>alignment </a:t>
            </a:r>
            <a:r>
              <a:rPr lang="en-US" dirty="0" smtClean="0"/>
              <a:t>around </a:t>
            </a:r>
            <a:r>
              <a:rPr lang="en-US" dirty="0"/>
              <a:t>investment case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Improving </a:t>
            </a:r>
            <a:r>
              <a:rPr lang="en-US" dirty="0"/>
              <a:t>the allocative efficiency of </a:t>
            </a:r>
            <a:r>
              <a:rPr lang="en-US" dirty="0" smtClean="0"/>
              <a:t>DAH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Exploring </a:t>
            </a:r>
            <a:r>
              <a:rPr lang="en-US" dirty="0"/>
              <a:t>innovative approaches to increase </a:t>
            </a:r>
            <a:r>
              <a:rPr lang="en-US" dirty="0" smtClean="0"/>
              <a:t>multiplier </a:t>
            </a:r>
            <a:r>
              <a:rPr lang="en-US" dirty="0"/>
              <a:t>effect of existing </a:t>
            </a:r>
            <a:r>
              <a:rPr lang="en-US" dirty="0" smtClean="0"/>
              <a:t>resources </a:t>
            </a:r>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6</a:t>
            </a:fld>
            <a:endParaRPr lang="en-US" dirty="0"/>
          </a:p>
        </p:txBody>
      </p:sp>
      <p:sp>
        <p:nvSpPr>
          <p:cNvPr id="4" name="Title 3"/>
          <p:cNvSpPr>
            <a:spLocks noGrp="1"/>
          </p:cNvSpPr>
          <p:nvPr>
            <p:ph type="title"/>
          </p:nvPr>
        </p:nvSpPr>
        <p:spPr/>
        <p:txBody>
          <a:bodyPr/>
          <a:lstStyle/>
          <a:p>
            <a:r>
              <a:rPr lang="en-US" dirty="0" smtClean="0"/>
              <a:t>GFF Areas of Focus</a:t>
            </a:r>
            <a:endParaRPr lang="en-US" dirty="0"/>
          </a:p>
        </p:txBody>
      </p:sp>
    </p:spTree>
    <p:extLst>
      <p:ext uri="{BB962C8B-B14F-4D97-AF65-F5344CB8AC3E}">
        <p14:creationId xmlns:p14="http://schemas.microsoft.com/office/powerpoint/2010/main" val="1848485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Strong communication and advocacy materials </a:t>
            </a:r>
            <a:endParaRPr lang="en-US" dirty="0" smtClean="0"/>
          </a:p>
          <a:p>
            <a:endParaRPr lang="en-US" dirty="0"/>
          </a:p>
          <a:p>
            <a:r>
              <a:rPr lang="en-US" dirty="0" smtClean="0"/>
              <a:t>Tailor </a:t>
            </a:r>
            <a:r>
              <a:rPr lang="en-US" dirty="0" smtClean="0"/>
              <a:t>value propositions to potential funders</a:t>
            </a:r>
          </a:p>
          <a:p>
            <a:endParaRPr lang="en-US" dirty="0" smtClean="0"/>
          </a:p>
          <a:p>
            <a:r>
              <a:rPr lang="en-US" dirty="0" smtClean="0"/>
              <a:t>Country focused stories and value, results tracking </a:t>
            </a:r>
          </a:p>
          <a:p>
            <a:endParaRPr lang="en-US" dirty="0" smtClean="0"/>
          </a:p>
          <a:p>
            <a:r>
              <a:rPr lang="en-US" dirty="0" smtClean="0"/>
              <a:t>Outreach events and partnership advocacy efforts</a:t>
            </a:r>
          </a:p>
          <a:p>
            <a:endParaRPr lang="en-US" dirty="0" smtClean="0"/>
          </a:p>
          <a:p>
            <a:r>
              <a:rPr lang="en-US" dirty="0" smtClean="0"/>
              <a:t>Develop champions and cultivate high level advocates</a:t>
            </a:r>
          </a:p>
          <a:p>
            <a:endParaRPr lang="en-US" dirty="0" smtClean="0"/>
          </a:p>
          <a:p>
            <a:r>
              <a:rPr lang="en-US" dirty="0" smtClean="0"/>
              <a:t>Reporting, accountability and transparency</a:t>
            </a:r>
          </a:p>
          <a:p>
            <a:endParaRPr lang="en-US" dirty="0" smtClean="0"/>
          </a:p>
          <a:p>
            <a:r>
              <a:rPr lang="en-US" dirty="0" smtClean="0"/>
              <a:t>Long term fund-raising plan</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7</a:t>
            </a:fld>
            <a:endParaRPr lang="en-US" dirty="0"/>
          </a:p>
        </p:txBody>
      </p:sp>
      <p:sp>
        <p:nvSpPr>
          <p:cNvPr id="4" name="Title 3"/>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1469430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It </a:t>
            </a:r>
            <a:r>
              <a:rPr lang="en-US" dirty="0"/>
              <a:t>is recommended that the Investors Group retain this as a regular item on their agenda and that the Secretariat provide annual updates, to be given at the last Investors Group meeting of every year, on the status of the strategic directions laid out in this paper.</a:t>
            </a:r>
          </a:p>
          <a:p>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8</a:t>
            </a:fld>
            <a:endParaRPr lang="en-US" dirty="0"/>
          </a:p>
        </p:txBody>
      </p:sp>
      <p:sp>
        <p:nvSpPr>
          <p:cNvPr id="4" name="Title 3"/>
          <p:cNvSpPr>
            <a:spLocks noGrp="1"/>
          </p:cNvSpPr>
          <p:nvPr>
            <p:ph type="title"/>
          </p:nvPr>
        </p:nvSpPr>
        <p:spPr/>
        <p:txBody>
          <a:bodyPr/>
          <a:lstStyle/>
          <a:p>
            <a:r>
              <a:rPr lang="en-US" dirty="0" smtClean="0"/>
              <a:t>Recommendation</a:t>
            </a:r>
            <a:endParaRPr lang="en-US" dirty="0"/>
          </a:p>
        </p:txBody>
      </p:sp>
    </p:spTree>
    <p:extLst>
      <p:ext uri="{BB962C8B-B14F-4D97-AF65-F5344CB8AC3E}">
        <p14:creationId xmlns:p14="http://schemas.microsoft.com/office/powerpoint/2010/main" val="535195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088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514A38"/>
      </a:dk1>
      <a:lt1>
        <a:srgbClr val="FFFFFF"/>
      </a:lt1>
      <a:dk2>
        <a:srgbClr val="000000"/>
      </a:dk2>
      <a:lt2>
        <a:srgbClr val="EEECE1"/>
      </a:lt2>
      <a:accent1>
        <a:srgbClr val="01A19A"/>
      </a:accent1>
      <a:accent2>
        <a:srgbClr val="514A38"/>
      </a:accent2>
      <a:accent3>
        <a:srgbClr val="9EDFDD"/>
      </a:accent3>
      <a:accent4>
        <a:srgbClr val="C00000"/>
      </a:accent4>
      <a:accent5>
        <a:srgbClr val="C4FCF5"/>
      </a:accent5>
      <a:accent6>
        <a:srgbClr val="076F6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514A38"/>
      </a:dk1>
      <a:lt1>
        <a:srgbClr val="FFFFFF"/>
      </a:lt1>
      <a:dk2>
        <a:srgbClr val="000000"/>
      </a:dk2>
      <a:lt2>
        <a:srgbClr val="EEECE1"/>
      </a:lt2>
      <a:accent1>
        <a:srgbClr val="01A19A"/>
      </a:accent1>
      <a:accent2>
        <a:srgbClr val="514A38"/>
      </a:accent2>
      <a:accent3>
        <a:srgbClr val="9EDFDD"/>
      </a:accent3>
      <a:accent4>
        <a:srgbClr val="C00000"/>
      </a:accent4>
      <a:accent5>
        <a:srgbClr val="C4FCF5"/>
      </a:accent5>
      <a:accent6>
        <a:srgbClr val="076F6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5100</TotalTime>
  <Words>589</Words>
  <Application>Microsoft Macintosh PowerPoint</Application>
  <PresentationFormat>On-screen Show (4:3)</PresentationFormat>
  <Paragraphs>102</Paragraphs>
  <Slides>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Calibri</vt:lpstr>
      <vt:lpstr>Courier New</vt:lpstr>
      <vt:lpstr>Wingdings</vt:lpstr>
      <vt:lpstr>Arial</vt:lpstr>
      <vt:lpstr>Office Theme</vt:lpstr>
      <vt:lpstr>1_Office Theme</vt:lpstr>
      <vt:lpstr>PowerPoint Presentation</vt:lpstr>
      <vt:lpstr>Bridging the Funding Gap</vt:lpstr>
      <vt:lpstr>Role of GFF Trust Fund</vt:lpstr>
      <vt:lpstr>Harnessing the Private Sector</vt:lpstr>
      <vt:lpstr>Development Assistance for Health </vt:lpstr>
      <vt:lpstr>GFF Areas of Focus</vt:lpstr>
      <vt:lpstr>Next Steps</vt:lpstr>
      <vt:lpstr>Recommendation</vt:lpstr>
      <vt:lpstr>PowerPoint Presentation</vt:lpstr>
    </vt:vector>
  </TitlesOfParts>
  <Manager/>
  <Company>The World Bank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Global Financing Facility</dc:creator>
  <cp:keywords/>
  <dc:description/>
  <cp:lastModifiedBy>Dianne Stewart</cp:lastModifiedBy>
  <cp:revision>66</cp:revision>
  <dcterms:created xsi:type="dcterms:W3CDTF">2016-01-28T20:39:00Z</dcterms:created>
  <dcterms:modified xsi:type="dcterms:W3CDTF">2016-02-18T08:57:04Z</dcterms:modified>
  <cp:category/>
</cp:coreProperties>
</file>