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19A"/>
    <a:srgbClr val="696158"/>
    <a:srgbClr val="9EDFDD"/>
    <a:srgbClr val="F8F8F8"/>
    <a:srgbClr val="00AEA8"/>
    <a:srgbClr val="696258"/>
    <a:srgbClr val="00B2A9"/>
    <a:srgbClr val="469F9A"/>
    <a:srgbClr val="1BA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1" autoAdjust="0"/>
  </p:normalViewPr>
  <p:slideViewPr>
    <p:cSldViewPr snapToGrid="0" snapToObjects="1">
      <p:cViewPr varScale="1">
        <p:scale>
          <a:sx n="64" d="100"/>
          <a:sy n="64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04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419FB-ED11-484D-B2C0-2EC1D0A9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9894B-7D49-4146-9563-007B1E9F5EAF}" type="datetimeFigureOut">
              <a:rPr lang="en-US" smtClean="0"/>
              <a:t>6/24/2016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9CEF6-949B-4358-9558-445AE0910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CEF6-949B-4358-9558-445AE09105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9CEF6-949B-4358-9558-445AE09105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0156" y="5077841"/>
            <a:ext cx="5560525" cy="130350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500" smtClean="0">
                <a:effectLst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30156" y="6443520"/>
            <a:ext cx="8874340" cy="37306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1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Empty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592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7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00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733" y="94775"/>
            <a:ext cx="8902668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GFF Investors Group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8" y="935150"/>
            <a:ext cx="8047498" cy="459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1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8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5797" y="857250"/>
            <a:ext cx="8643871" cy="526891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772935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6888" y="1313234"/>
            <a:ext cx="8642469" cy="4883285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2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902668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46888" y="833478"/>
            <a:ext cx="4270441" cy="5292685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7457" y="833477"/>
            <a:ext cx="4262575" cy="5292685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5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wo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1402360"/>
            <a:ext cx="4270441" cy="472380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77457" y="1402359"/>
            <a:ext cx="4262575" cy="472380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6888" y="1600200"/>
            <a:ext cx="4270441" cy="45259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1728" y="1600199"/>
            <a:ext cx="4261104" cy="45259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246888" y="845260"/>
            <a:ext cx="4270441" cy="523672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81728" y="839348"/>
            <a:ext cx="4261104" cy="523672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902668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6888" y="1955800"/>
            <a:ext cx="4270441" cy="41703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81728" y="1955799"/>
            <a:ext cx="4261104" cy="4170363"/>
          </a:xfrm>
        </p:spPr>
        <p:txBody>
          <a:bodyPr/>
          <a:lstStyle>
            <a:lvl1pPr marL="342900" indent="-342900">
              <a:buClr>
                <a:srgbClr val="00B2A9"/>
              </a:buClr>
              <a:buFont typeface="Wingdings" panose="05000000000000000000" pitchFamily="2" charset="2"/>
              <a:buChar char="§"/>
              <a:defRPr sz="2800">
                <a:solidFill>
                  <a:srgbClr val="696158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6888" y="1276122"/>
            <a:ext cx="4270441" cy="482528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681728" y="1270210"/>
            <a:ext cx="4261104" cy="482528"/>
          </a:xfrm>
        </p:spPr>
        <p:txBody>
          <a:bodyPr/>
          <a:lstStyle>
            <a:lvl1pPr marL="0" indent="0">
              <a:buClr>
                <a:srgbClr val="00B2A9"/>
              </a:buClr>
              <a:buFont typeface="Wingdings" panose="05000000000000000000" pitchFamily="2" charset="2"/>
              <a:buNone/>
              <a:defRPr sz="2800" b="1">
                <a:solidFill>
                  <a:srgbClr val="01A19A"/>
                </a:solidFill>
                <a:latin typeface="+mj-lt"/>
                <a:cs typeface="Arial"/>
              </a:defRPr>
            </a:lvl1pPr>
            <a:lvl2pPr marL="742950" indent="-285750">
              <a:buClr>
                <a:srgbClr val="00B2A9"/>
              </a:buClr>
              <a:buFont typeface="Courier New" panose="02070309020205020404" pitchFamily="49" charset="0"/>
              <a:buChar char="-"/>
              <a:defRPr sz="2600">
                <a:solidFill>
                  <a:srgbClr val="696158"/>
                </a:solidFill>
                <a:latin typeface="+mj-lt"/>
                <a:cs typeface="Arial"/>
              </a:defRPr>
            </a:lvl2pPr>
            <a:lvl3pPr marL="1143000" indent="-228600">
              <a:buClr>
                <a:srgbClr val="00B2A9"/>
              </a:buClr>
              <a:buFont typeface="Arial" panose="020B0604020202020204" pitchFamily="34" charset="0"/>
              <a:buChar char="▫"/>
              <a:defRPr>
                <a:solidFill>
                  <a:srgbClr val="696158"/>
                </a:solidFill>
                <a:latin typeface="+mj-lt"/>
                <a:cs typeface="Arial"/>
              </a:defRPr>
            </a:lvl3pPr>
            <a:lvl4pPr marL="1600200" indent="-228600">
              <a:buClr>
                <a:srgbClr val="00B2A9"/>
              </a:buClr>
              <a:buFont typeface="Courier New" panose="02070309020205020404" pitchFamily="49" charset="0"/>
              <a:buChar char="-"/>
              <a:defRPr sz="2200">
                <a:solidFill>
                  <a:srgbClr val="696158"/>
                </a:solidFill>
                <a:latin typeface="+mj-lt"/>
                <a:cs typeface="Arial"/>
              </a:defRPr>
            </a:lvl4pPr>
            <a:lvl5pPr marL="2057400" indent="-228600">
              <a:buClr>
                <a:srgbClr val="00B2A9"/>
              </a:buClr>
              <a:buFont typeface="Wingdings" panose="05000000000000000000" pitchFamily="2" charset="2"/>
              <a:buChar char="Ø"/>
              <a:defRPr>
                <a:solidFill>
                  <a:srgbClr val="696158"/>
                </a:solidFill>
                <a:latin typeface="+mj-lt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43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733" y="94775"/>
            <a:ext cx="8902668" cy="426003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1A19A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46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5801" y="6462635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54F35883-D328-BB47-9BAC-D95ED3694F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733" y="9859"/>
            <a:ext cx="8902668" cy="1063203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1BA299"/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1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5883-D328-BB47-9BAC-D95ED369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1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8" r:id="rId2"/>
    <p:sldLayoutId id="2147483651" r:id="rId3"/>
    <p:sldLayoutId id="2147483662" r:id="rId4"/>
    <p:sldLayoutId id="2147483650" r:id="rId5"/>
    <p:sldLayoutId id="2147483659" r:id="rId6"/>
    <p:sldLayoutId id="2147483663" r:id="rId7"/>
    <p:sldLayoutId id="2147483660" r:id="rId8"/>
    <p:sldLayoutId id="2147483661" r:id="rId9"/>
    <p:sldLayoutId id="2147483665" r:id="rId10"/>
    <p:sldLayoutId id="2147483671" r:id="rId11"/>
    <p:sldLayoutId id="2147483670" r:id="rId12"/>
    <p:sldLayoutId id="2147483656" r:id="rId13"/>
    <p:sldLayoutId id="2147483669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b="1" dirty="0" smtClean="0">
                <a:solidFill>
                  <a:srgbClr val="01A19A"/>
                </a:solidFill>
              </a:rPr>
              <a:t>GFF INVESTORS GROUP </a:t>
            </a:r>
            <a:r>
              <a:rPr lang="en-US" b="1" dirty="0" smtClean="0">
                <a:solidFill>
                  <a:srgbClr val="01A19A"/>
                </a:solidFill>
              </a:rPr>
              <a:t>MEETING</a:t>
            </a:r>
            <a:endParaRPr lang="en-US" b="1" dirty="0">
              <a:solidFill>
                <a:srgbClr val="01A19A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THIRD </a:t>
            </a:r>
            <a:r>
              <a:rPr lang="en-US" dirty="0"/>
              <a:t>INVESTORS GROUP, </a:t>
            </a:r>
            <a:r>
              <a:rPr lang="en-US" dirty="0" smtClean="0"/>
              <a:t>GENEVA, SWITZERLAND, JUNE 24, 2016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733" y="48281"/>
            <a:ext cx="8772935" cy="426003"/>
          </a:xfrm>
        </p:spPr>
        <p:txBody>
          <a:bodyPr/>
          <a:lstStyle/>
          <a:p>
            <a:pPr algn="ctr"/>
            <a:r>
              <a:rPr lang="en-US" dirty="0" smtClean="0"/>
              <a:t>FRIDAY, JUNE 24, 2016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991976"/>
              </p:ext>
            </p:extLst>
          </p:nvPr>
        </p:nvGraphicFramePr>
        <p:xfrm>
          <a:off x="116732" y="695270"/>
          <a:ext cx="8772935" cy="5546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047"/>
                <a:gridCol w="3748602"/>
                <a:gridCol w="1869618"/>
                <a:gridCol w="2212668"/>
              </a:tblGrid>
              <a:tr h="364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Time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Agenda Item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Objective</a:t>
                      </a:r>
                      <a:endParaRPr lang="en-US" sz="2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Action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11080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8.30-9.00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Opening:</a:t>
                      </a:r>
                    </a:p>
                    <a:p>
                      <a:pPr marL="342900" marR="0" lvl="0" indent="-34290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 panose="05050102010706020507" pitchFamily="18" charset="2"/>
                        <a:buChar char="-"/>
                        <a:tabLst>
                          <a:tab pos="138430" algn="l"/>
                        </a:tabLst>
                      </a:pPr>
                      <a:r>
                        <a:rPr lang="en-US" sz="20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Review of the Agenda</a:t>
                      </a:r>
                    </a:p>
                    <a:p>
                      <a:pPr marL="342900" marR="0" lvl="0" indent="-34290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 panose="05050102010706020507" pitchFamily="18" charset="2"/>
                        <a:buChar char="-"/>
                        <a:tabLst>
                          <a:tab pos="138430" algn="l"/>
                        </a:tabLst>
                      </a:pPr>
                      <a:r>
                        <a:rPr lang="en-US" sz="2000" u="none" strike="noStrike" kern="0" spc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Chair’s Overview</a:t>
                      </a:r>
                      <a:endParaRPr lang="en-US" sz="20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Agree on agenda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10223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9.00-10.15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Country Focus: Democratic</a:t>
                      </a:r>
                      <a:r>
                        <a:rPr lang="en-US" sz="2000" b="1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 Republic of Congo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Share experience</a:t>
                      </a:r>
                      <a:r>
                        <a:rPr lang="en-US" sz="20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 of the DRC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For Discussion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3935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10.15-11.15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Financing for RMNCAH: complementary financing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Sharing of initial experiences from financiers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 </a:t>
                      </a:r>
                      <a:r>
                        <a:rPr lang="en-US" sz="200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For Discussion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6979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11.15-11.30</a:t>
                      </a: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BREAK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4221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11.30-13.00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anose="020B0604020202020204" pitchFamily="34" charset="0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The GFF results agenda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- key indicators and reporting (GFF-IG3-5)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Helvetica" panose="020B0604020202020204" pitchFamily="34" charset="0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 Discuss GFF core indicators and results reporting</a:t>
                      </a:r>
                      <a:endParaRPr lang="en-US" sz="20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200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</a:rPr>
                        <a:t>For Decision</a:t>
                      </a:r>
                      <a:endParaRPr lang="en-US" sz="2000" dirty="0">
                        <a:effectLst/>
                        <a:latin typeface="+mn-lt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5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5883-D328-BB47-9BAC-D95ED3694F2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733" y="48281"/>
            <a:ext cx="8772935" cy="426003"/>
          </a:xfrm>
        </p:spPr>
        <p:txBody>
          <a:bodyPr/>
          <a:lstStyle/>
          <a:p>
            <a:pPr algn="ctr"/>
            <a:r>
              <a:rPr lang="en-US" dirty="0" smtClean="0"/>
              <a:t>Friday, June 24, 2016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42277"/>
              </p:ext>
            </p:extLst>
          </p:nvPr>
        </p:nvGraphicFramePr>
        <p:xfrm>
          <a:off x="116732" y="509351"/>
          <a:ext cx="8772935" cy="5490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047"/>
                <a:gridCol w="3748602"/>
                <a:gridCol w="1869618"/>
                <a:gridCol w="2212668"/>
              </a:tblGrid>
              <a:tr h="364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Time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Agenda Item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Objective</a:t>
                      </a:r>
                      <a:endParaRPr lang="en-US" sz="2200" b="1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Action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7348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1.00-1.45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none" strike="noStrike" kern="1200" spc="0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n-ea"/>
                          <a:cs typeface="+mn-cs"/>
                        </a:rPr>
                        <a:t>LUNCH</a:t>
                      </a:r>
                      <a:endParaRPr lang="en-US" sz="2000" u="none" strike="noStrike" kern="0" spc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10223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1.45-15.00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Global</a:t>
                      </a:r>
                      <a:r>
                        <a:rPr lang="en-US" sz="2000" b="1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 Public Goods: </a:t>
                      </a:r>
                      <a:r>
                        <a:rPr lang="en-US" sz="2000" b="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Commodities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(GFF-IG3-6) 	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 Task Team report and decide on actions for the GFF 	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For Decision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7300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15.00-15.15</a:t>
                      </a:r>
                      <a:r>
                        <a:rPr lang="en-US" sz="2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  <a:ea typeface="+mn-ea"/>
                          <a:cs typeface="+mn-cs"/>
                        </a:rPr>
                        <a:t>BREAK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j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4221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15.15-16.15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Approach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to Facility Countries</a:t>
                      </a:r>
                      <a:endParaRPr lang="en-US" sz="2000" b="1" kern="120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 Follow-up to IG2 </a:t>
                      </a:r>
                    </a:p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	Update on letter to countries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Update on letter to countries 	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u="sng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j-lt"/>
                        </a:rPr>
                        <a:t>For Information</a:t>
                      </a:r>
                      <a:endParaRPr lang="en-US" sz="20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  <a:tr h="4221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16.15-16.30</a:t>
                      </a:r>
                      <a:endParaRPr lang="en-US" sz="2000" b="1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Helvetica" panose="020B0604020202020204" pitchFamily="34" charset="0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Helvetica" panose="020B0604020202020204" pitchFamily="34" charset="0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Chair’s Summary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 and Closure</a:t>
                      </a:r>
                      <a:endParaRPr lang="en-US" sz="1800" b="1" kern="1200" dirty="0" smtClean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Conclude meeting</a:t>
                      </a:r>
                      <a:endParaRPr lang="en-US" sz="20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2190" marR="42190" marT="42190" marB="4219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Arial Unicode MS" panose="020B0604020202020204" pitchFamily="34" charset="-128"/>
                      </a:endParaRPr>
                    </a:p>
                  </a:txBody>
                  <a:tcPr marL="42190" marR="42190" marT="42190" marB="421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3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514A38"/>
      </a:dk1>
      <a:lt1>
        <a:srgbClr val="FFFFFF"/>
      </a:lt1>
      <a:dk2>
        <a:srgbClr val="000000"/>
      </a:dk2>
      <a:lt2>
        <a:srgbClr val="EEECE1"/>
      </a:lt2>
      <a:accent1>
        <a:srgbClr val="01A19A"/>
      </a:accent1>
      <a:accent2>
        <a:srgbClr val="514A38"/>
      </a:accent2>
      <a:accent3>
        <a:srgbClr val="9EDFDD"/>
      </a:accent3>
      <a:accent4>
        <a:srgbClr val="C00000"/>
      </a:accent4>
      <a:accent5>
        <a:srgbClr val="C4FCF5"/>
      </a:accent5>
      <a:accent6>
        <a:srgbClr val="076F6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138</Words>
  <Application>Microsoft Office PowerPoint</Application>
  <PresentationFormat>On-screen Show (4:3)</PresentationFormat>
  <Paragraphs>55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 Unicode MS</vt:lpstr>
      <vt:lpstr>Arial</vt:lpstr>
      <vt:lpstr>Calibri</vt:lpstr>
      <vt:lpstr>Courier New</vt:lpstr>
      <vt:lpstr>Helvetica</vt:lpstr>
      <vt:lpstr>Symbol</vt:lpstr>
      <vt:lpstr>Times New Roman</vt:lpstr>
      <vt:lpstr>Wingdings</vt:lpstr>
      <vt:lpstr>Office Theme</vt:lpstr>
      <vt:lpstr>PowerPoint Presentation</vt:lpstr>
      <vt:lpstr>FRIDAY, JUNE 24, 2016</vt:lpstr>
      <vt:lpstr>Friday, June 24, 2016</vt:lpstr>
    </vt:vector>
  </TitlesOfParts>
  <Manager/>
  <Company>The World Bank Group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Global Financing Facility</dc:creator>
  <cp:keywords/>
  <dc:description/>
  <cp:lastModifiedBy>Aissa Fides Krista Socorro</cp:lastModifiedBy>
  <cp:revision>77</cp:revision>
  <dcterms:created xsi:type="dcterms:W3CDTF">2016-01-28T20:39:00Z</dcterms:created>
  <dcterms:modified xsi:type="dcterms:W3CDTF">2016-06-24T06:15:30Z</dcterms:modified>
  <cp:category/>
</cp:coreProperties>
</file>