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8"/>
  </p:notesMasterIdLst>
  <p:sldIdLst>
    <p:sldId id="256" r:id="rId2"/>
    <p:sldId id="312" r:id="rId3"/>
    <p:sldId id="309" r:id="rId4"/>
    <p:sldId id="307" r:id="rId5"/>
    <p:sldId id="308" r:id="rId6"/>
    <p:sldId id="31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jke Wijnroks" initials="MW"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35" autoAdjust="0"/>
  </p:normalViewPr>
  <p:slideViewPr>
    <p:cSldViewPr snapToGrid="0" snapToObjects="1">
      <p:cViewPr varScale="1">
        <p:scale>
          <a:sx n="60" d="100"/>
          <a:sy n="60" d="100"/>
        </p:scale>
        <p:origin x="1686"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0B0535-600A-0347-A8C0-73D530D3E653}" type="datetimeFigureOut">
              <a:rPr lang="en-US" smtClean="0"/>
              <a:t>6/24/2016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2976E0-D920-2840-B280-BFBA33BF2D99}" type="slidenum">
              <a:rPr lang="en-US" smtClean="0"/>
              <a:t>‹#›</a:t>
            </a:fld>
            <a:endParaRPr lang="en-US"/>
          </a:p>
        </p:txBody>
      </p:sp>
    </p:spTree>
    <p:extLst>
      <p:ext uri="{BB962C8B-B14F-4D97-AF65-F5344CB8AC3E}">
        <p14:creationId xmlns:p14="http://schemas.microsoft.com/office/powerpoint/2010/main" val="32533050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2976E0-D920-2840-B280-BFBA33BF2D99}" type="slidenum">
              <a:rPr lang="en-US" smtClean="0"/>
              <a:t>1</a:t>
            </a:fld>
            <a:endParaRPr lang="en-US"/>
          </a:p>
        </p:txBody>
      </p:sp>
    </p:spTree>
    <p:extLst>
      <p:ext uri="{BB962C8B-B14F-4D97-AF65-F5344CB8AC3E}">
        <p14:creationId xmlns:p14="http://schemas.microsoft.com/office/powerpoint/2010/main" val="339892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DC366F2-1B82-8E43-B983-045388936D7F}" type="slidenum">
              <a:rPr lang="en-US" smtClean="0">
                <a:solidFill>
                  <a:prstClr val="black"/>
                </a:solidFill>
                <a:latin typeface="Calibri"/>
              </a:rPr>
              <a:pPr/>
              <a:t>2</a:t>
            </a:fld>
            <a:endParaRPr lang="en-US">
              <a:solidFill>
                <a:prstClr val="black"/>
              </a:solidFill>
              <a:latin typeface="Calibri"/>
            </a:endParaRPr>
          </a:p>
        </p:txBody>
      </p:sp>
    </p:spTree>
    <p:extLst>
      <p:ext uri="{BB962C8B-B14F-4D97-AF65-F5344CB8AC3E}">
        <p14:creationId xmlns:p14="http://schemas.microsoft.com/office/powerpoint/2010/main" val="807265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just">
              <a:buFont typeface="Arial" panose="020B0604020202020204" pitchFamily="34" charset="0"/>
              <a:buChar char="•"/>
            </a:pPr>
            <a:r>
              <a:rPr lang="en-US" dirty="0" smtClean="0"/>
              <a:t>The Global Fund strongly supports the post-2015 agenda and the principles of integration, sustainability and equity – particularly for women and children – in the SDGs.  </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Investments to improve the health of women and children are a critically important part of achieving universal health coverage and are a clear objective in the Global Fund’s new strategy. </a:t>
            </a:r>
          </a:p>
          <a:p>
            <a:pPr algn="just"/>
            <a:endParaRPr lang="en-GB" dirty="0" smtClean="0"/>
          </a:p>
          <a:p>
            <a:pPr marL="285750" indent="-285750" algn="just">
              <a:buFont typeface="Arial" panose="020B0604020202020204" pitchFamily="34" charset="0"/>
              <a:buChar char="•"/>
            </a:pPr>
            <a:r>
              <a:rPr lang="en-US" dirty="0" smtClean="0"/>
              <a:t>The Global Fund is working together with the GFF to develop investment cases in specific countries for RMNCAH by sharing information on current investments. We are particularly focused on </a:t>
            </a:r>
            <a:r>
              <a:rPr lang="en-US" b="1" dirty="0" smtClean="0"/>
              <a:t>developing health financing strategies and ways to increase and improve domestic co-financing</a:t>
            </a:r>
            <a:r>
              <a:rPr lang="en-US" dirty="0" smtClean="0"/>
              <a:t>, with the broader goal of moving toward universal health coverage, a critically important first step of reducing the burden of HIV, TB and malaria on health systems. </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The Global Fund sees opportunities for co-financing for RMNCAH through reprogramming of existing Global Fund grants. In addition, as our implementing partners develop applications for new grants in 2017, we expect to be able to identify and leverage new opportunities for co-financing.  </a:t>
            </a:r>
          </a:p>
          <a:p>
            <a:endParaRPr lang="en-GB" dirty="0"/>
          </a:p>
        </p:txBody>
      </p:sp>
      <p:sp>
        <p:nvSpPr>
          <p:cNvPr id="4" name="Slide Number Placeholder 3"/>
          <p:cNvSpPr>
            <a:spLocks noGrp="1"/>
          </p:cNvSpPr>
          <p:nvPr>
            <p:ph type="sldNum" sz="quarter" idx="10"/>
          </p:nvPr>
        </p:nvSpPr>
        <p:spPr/>
        <p:txBody>
          <a:bodyPr/>
          <a:lstStyle/>
          <a:p>
            <a:fld id="{B02976E0-D920-2840-B280-BFBA33BF2D99}" type="slidenum">
              <a:rPr lang="en-US" smtClean="0"/>
              <a:t>3</a:t>
            </a:fld>
            <a:endParaRPr lang="en-US"/>
          </a:p>
        </p:txBody>
      </p:sp>
    </p:spTree>
    <p:extLst>
      <p:ext uri="{BB962C8B-B14F-4D97-AF65-F5344CB8AC3E}">
        <p14:creationId xmlns:p14="http://schemas.microsoft.com/office/powerpoint/2010/main" val="31433573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Slide">
    <p:spTree>
      <p:nvGrpSpPr>
        <p:cNvPr id="1" name=""/>
        <p:cNvGrpSpPr/>
        <p:nvPr/>
      </p:nvGrpSpPr>
      <p:grpSpPr>
        <a:xfrm>
          <a:off x="0" y="0"/>
          <a:ext cx="0" cy="0"/>
          <a:chOff x="0" y="0"/>
          <a:chExt cx="0" cy="0"/>
        </a:xfrm>
      </p:grpSpPr>
      <p:sp>
        <p:nvSpPr>
          <p:cNvPr id="11" name="Rectangle 10"/>
          <p:cNvSpPr/>
          <p:nvPr userDrawn="1"/>
        </p:nvSpPr>
        <p:spPr>
          <a:xfrm>
            <a:off x="0" y="0"/>
            <a:ext cx="9162000" cy="68688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Arial"/>
            </a:endParaRPr>
          </a:p>
        </p:txBody>
      </p:sp>
      <p:pic>
        <p:nvPicPr>
          <p:cNvPr id="8" name="Picture 7" descr="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858" y="6138820"/>
            <a:ext cx="1767600" cy="275403"/>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00000" y="58742400"/>
            <a:ext cx="2512800" cy="564933"/>
          </a:xfrm>
          <a:prstGeom prst="rect">
            <a:avLst/>
          </a:prstGeom>
          <a:extLst>
            <a:ext uri="{FAA26D3D-D897-4be2-8F04-BA451C77F1D7}">
              <ma14:placeholderFlag xmlns:ma14="http://schemas.microsoft.com/office/mac/drawingml/2011/main" xmlns=""/>
            </a:ext>
          </a:extLst>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883" y="2"/>
            <a:ext cx="9144000" cy="3427732"/>
          </a:xfrm>
          <a:prstGeom prst="rect">
            <a:avLst/>
          </a:prstGeom>
        </p:spPr>
      </p:pic>
      <p:sp>
        <p:nvSpPr>
          <p:cNvPr id="10" name="Rectangle 9"/>
          <p:cNvSpPr/>
          <p:nvPr userDrawn="1"/>
        </p:nvSpPr>
        <p:spPr>
          <a:xfrm>
            <a:off x="0" y="0"/>
            <a:ext cx="360000" cy="3427200"/>
          </a:xfrm>
          <a:prstGeom prst="rect">
            <a:avLst/>
          </a:prstGeom>
          <a:solidFill>
            <a:srgbClr val="003F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Arial"/>
            </a:endParaRPr>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40000" y="6153601"/>
            <a:ext cx="1764000" cy="296155"/>
          </a:xfrm>
          <a:prstGeom prst="rect">
            <a:avLst/>
          </a:prstGeom>
          <a:extLst>
            <a:ext uri="{FAA26D3D-D897-4be2-8F04-BA451C77F1D7}">
              <ma14:placeholderFlag xmlns:ma14="http://schemas.microsoft.com/office/mac/drawingml/2011/main" xmlns=""/>
            </a:ext>
          </a:extLst>
        </p:spPr>
      </p:pic>
    </p:spTree>
    <p:extLst>
      <p:ext uri="{BB962C8B-B14F-4D97-AF65-F5344CB8AC3E}">
        <p14:creationId xmlns:p14="http://schemas.microsoft.com/office/powerpoint/2010/main" val="389039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0000" y="600000"/>
            <a:ext cx="80640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3168914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ctrTitle"/>
          </p:nvPr>
        </p:nvSpPr>
        <p:spPr>
          <a:xfrm>
            <a:off x="540000" y="600000"/>
            <a:ext cx="8064000" cy="566933"/>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540000" y="1152000"/>
            <a:ext cx="8064000" cy="528000"/>
          </a:xfrm>
        </p:spPr>
        <p:txBody>
          <a:bodyPr/>
          <a:lstStyle>
            <a:lvl1pPr marL="0" indent="0" algn="l">
              <a:buNone/>
              <a:defRPr>
                <a:solidFill>
                  <a:srgbClr val="7171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
        <p:nvSpPr>
          <p:cNvPr id="7" name="Content Placeholder 2"/>
          <p:cNvSpPr>
            <a:spLocks noGrp="1"/>
          </p:cNvSpPr>
          <p:nvPr>
            <p:ph idx="13"/>
          </p:nvPr>
        </p:nvSpPr>
        <p:spPr>
          <a:xfrm>
            <a:off x="539999" y="1801477"/>
            <a:ext cx="80640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8332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s with pictur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
        <p:nvSpPr>
          <p:cNvPr id="8" name="Content Placeholder 2"/>
          <p:cNvSpPr>
            <a:spLocks noGrp="1"/>
          </p:cNvSpPr>
          <p:nvPr>
            <p:ph idx="13"/>
          </p:nvPr>
        </p:nvSpPr>
        <p:spPr>
          <a:xfrm>
            <a:off x="539999" y="1826539"/>
            <a:ext cx="3960000" cy="4201724"/>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4"/>
          <p:cNvSpPr>
            <a:spLocks noGrp="1"/>
          </p:cNvSpPr>
          <p:nvPr>
            <p:ph type="body" sz="quarter" idx="15"/>
          </p:nvPr>
        </p:nvSpPr>
        <p:spPr>
          <a:xfrm>
            <a:off x="4642766" y="5631745"/>
            <a:ext cx="3961234" cy="548216"/>
          </a:xfrm>
        </p:spPr>
        <p:txBody>
          <a:bodyPr lIns="0" tIns="0" anchor="t" anchorCtr="0">
            <a:noAutofit/>
          </a:bodyPr>
          <a:lstStyle>
            <a:lvl1pPr marL="0" indent="0">
              <a:lnSpc>
                <a:spcPts val="720"/>
              </a:lnSpc>
              <a:spcBef>
                <a:spcPts val="0"/>
              </a:spcBef>
              <a:buNone/>
              <a:defRPr sz="600" b="0" i="1"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Picture Placeholder 2"/>
          <p:cNvSpPr>
            <a:spLocks noGrp="1"/>
          </p:cNvSpPr>
          <p:nvPr>
            <p:ph type="pic" idx="1"/>
          </p:nvPr>
        </p:nvSpPr>
        <p:spPr>
          <a:xfrm>
            <a:off x="4642766" y="1354620"/>
            <a:ext cx="3960000" cy="4086624"/>
          </a:xfrm>
          <a:solidFill>
            <a:schemeClr val="accent1">
              <a:lumMod val="20000"/>
              <a:lumOff val="80000"/>
            </a:schemeClr>
          </a:solidFill>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Text Placeholder 4"/>
          <p:cNvSpPr>
            <a:spLocks noGrp="1"/>
          </p:cNvSpPr>
          <p:nvPr>
            <p:ph type="body" sz="quarter" idx="3"/>
          </p:nvPr>
        </p:nvSpPr>
        <p:spPr>
          <a:xfrm>
            <a:off x="4639718" y="539553"/>
            <a:ext cx="3963048" cy="284480"/>
          </a:xfrm>
        </p:spPr>
        <p:txBody>
          <a:bodyPr lIns="0" tIns="0" anchor="t" anchorCtr="0">
            <a:noAutofit/>
          </a:bodyPr>
          <a:lstStyle>
            <a:lvl1pPr marL="0" indent="0">
              <a:buNone/>
              <a:defRPr sz="1200" b="0" i="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itle 1"/>
          <p:cNvSpPr>
            <a:spLocks noGrp="1"/>
          </p:cNvSpPr>
          <p:nvPr>
            <p:ph type="ctrTitle"/>
          </p:nvPr>
        </p:nvSpPr>
        <p:spPr>
          <a:xfrm>
            <a:off x="540003" y="600000"/>
            <a:ext cx="4023533" cy="589280"/>
          </a:xfrm>
        </p:spPr>
        <p:txBody>
          <a:bodyPr anchor="t" anchorCtr="0"/>
          <a:lstStyle/>
          <a:p>
            <a:r>
              <a:rPr lang="en-US" smtClean="0"/>
              <a:t>Click to edit Master title style</a:t>
            </a:r>
            <a:endParaRPr lang="en-US" dirty="0"/>
          </a:p>
        </p:txBody>
      </p:sp>
      <p:sp>
        <p:nvSpPr>
          <p:cNvPr id="13" name="Subtitle 2"/>
          <p:cNvSpPr>
            <a:spLocks noGrp="1"/>
          </p:cNvSpPr>
          <p:nvPr>
            <p:ph type="subTitle" idx="16"/>
          </p:nvPr>
        </p:nvSpPr>
        <p:spPr>
          <a:xfrm>
            <a:off x="540003" y="1152000"/>
            <a:ext cx="4023533" cy="576000"/>
          </a:xfrm>
        </p:spPr>
        <p:txBody>
          <a:bodyPr lIns="0" tIns="0"/>
          <a:lstStyle>
            <a:lvl1pPr marL="0" indent="0" algn="l">
              <a:buNone/>
              <a:defRPr sz="1800">
                <a:solidFill>
                  <a:srgbClr val="7171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0" name="Text Placeholder 4"/>
          <p:cNvSpPr>
            <a:spLocks noGrp="1"/>
          </p:cNvSpPr>
          <p:nvPr>
            <p:ph type="body" sz="quarter" idx="17"/>
          </p:nvPr>
        </p:nvSpPr>
        <p:spPr>
          <a:xfrm>
            <a:off x="4639718" y="798804"/>
            <a:ext cx="3963048" cy="353197"/>
          </a:xfrm>
        </p:spPr>
        <p:txBody>
          <a:bodyPr lIns="0" tIns="0" anchor="t" anchorCtr="0">
            <a:noAutofit/>
          </a:bodyPr>
          <a:lstStyle>
            <a:lvl1pPr marL="0" indent="0">
              <a:buNone/>
              <a:defRPr sz="1200" b="0" i="0" baseline="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97155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
        <p:nvSpPr>
          <p:cNvPr id="14" name="Content Placeholder 2"/>
          <p:cNvSpPr>
            <a:spLocks noGrp="1"/>
          </p:cNvSpPr>
          <p:nvPr>
            <p:ph idx="13"/>
          </p:nvPr>
        </p:nvSpPr>
        <p:spPr>
          <a:xfrm>
            <a:off x="539999" y="1950722"/>
            <a:ext cx="3960000" cy="4201724"/>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1"/>
          <p:cNvSpPr>
            <a:spLocks noGrp="1"/>
          </p:cNvSpPr>
          <p:nvPr>
            <p:ph type="ctrTitle"/>
          </p:nvPr>
        </p:nvSpPr>
        <p:spPr>
          <a:xfrm>
            <a:off x="540000" y="600000"/>
            <a:ext cx="8064000" cy="589280"/>
          </a:xfrm>
        </p:spPr>
        <p:txBody>
          <a:bodyPr anchor="t" anchorCtr="0"/>
          <a:lstStyle/>
          <a:p>
            <a:r>
              <a:rPr lang="en-US" smtClean="0"/>
              <a:t>Click to edit Master title style</a:t>
            </a:r>
            <a:endParaRPr lang="en-US" dirty="0"/>
          </a:p>
        </p:txBody>
      </p:sp>
      <p:sp>
        <p:nvSpPr>
          <p:cNvPr id="16" name="Subtitle 2"/>
          <p:cNvSpPr>
            <a:spLocks noGrp="1"/>
          </p:cNvSpPr>
          <p:nvPr>
            <p:ph type="subTitle" idx="16"/>
          </p:nvPr>
        </p:nvSpPr>
        <p:spPr>
          <a:xfrm>
            <a:off x="540000" y="1152000"/>
            <a:ext cx="8064000" cy="576000"/>
          </a:xfrm>
        </p:spPr>
        <p:txBody>
          <a:bodyPr lIns="0" tIns="0"/>
          <a:lstStyle>
            <a:lvl1pPr marL="0" indent="0" algn="l">
              <a:buNone/>
              <a:defRPr sz="1800">
                <a:solidFill>
                  <a:srgbClr val="7171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8" name="Content Placeholder 2"/>
          <p:cNvSpPr>
            <a:spLocks noGrp="1"/>
          </p:cNvSpPr>
          <p:nvPr>
            <p:ph idx="17"/>
          </p:nvPr>
        </p:nvSpPr>
        <p:spPr>
          <a:xfrm>
            <a:off x="4644000" y="1959751"/>
            <a:ext cx="3960000" cy="4201724"/>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4155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
        <p:nvSpPr>
          <p:cNvPr id="5" name="Picture Placeholder 2"/>
          <p:cNvSpPr>
            <a:spLocks noGrp="1"/>
          </p:cNvSpPr>
          <p:nvPr>
            <p:ph type="pic" idx="1"/>
          </p:nvPr>
        </p:nvSpPr>
        <p:spPr>
          <a:xfrm>
            <a:off x="540000" y="1704624"/>
            <a:ext cx="8064000" cy="4492979"/>
          </a:xfrm>
          <a:solidFill>
            <a:schemeClr val="accent1">
              <a:lumMod val="20000"/>
              <a:lumOff val="80000"/>
            </a:schemeClr>
          </a:solidFill>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6" name="Subtitle 2"/>
          <p:cNvSpPr>
            <a:spLocks noGrp="1"/>
          </p:cNvSpPr>
          <p:nvPr>
            <p:ph type="subTitle" idx="13"/>
          </p:nvPr>
        </p:nvSpPr>
        <p:spPr>
          <a:xfrm>
            <a:off x="540000" y="1152002"/>
            <a:ext cx="8064000" cy="451023"/>
          </a:xfrm>
        </p:spPr>
        <p:txBody>
          <a:bodyPr lIns="0" tIns="0"/>
          <a:lstStyle>
            <a:lvl1pPr marL="0" indent="0" algn="l">
              <a:buNone/>
              <a:defRPr sz="1800">
                <a:solidFill>
                  <a:srgbClr val="7171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Title 1"/>
          <p:cNvSpPr>
            <a:spLocks noGrp="1"/>
          </p:cNvSpPr>
          <p:nvPr>
            <p:ph type="ctrTitle"/>
          </p:nvPr>
        </p:nvSpPr>
        <p:spPr>
          <a:xfrm>
            <a:off x="540000" y="600000"/>
            <a:ext cx="8064000" cy="589280"/>
          </a:xfrm>
        </p:spPr>
        <p:txBody>
          <a:bodyPr anchor="t" anchorCtr="0"/>
          <a:lstStyle/>
          <a:p>
            <a:r>
              <a:rPr lang="en-US" smtClean="0"/>
              <a:t>Click to edit Master title style</a:t>
            </a:r>
            <a:endParaRPr lang="en-US" dirty="0"/>
          </a:p>
        </p:txBody>
      </p:sp>
    </p:spTree>
    <p:extLst>
      <p:ext uri="{BB962C8B-B14F-4D97-AF65-F5344CB8AC3E}">
        <p14:creationId xmlns:p14="http://schemas.microsoft.com/office/powerpoint/2010/main" val="2280516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175172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1597037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40"/>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xfrm>
            <a:off x="457200" y="6245225"/>
            <a:ext cx="2133600" cy="476251"/>
          </a:xfrm>
          <a:prstGeom prst="rect">
            <a:avLst/>
          </a:prstGeom>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xfrm>
            <a:off x="3124200" y="6245225"/>
            <a:ext cx="2895600" cy="476251"/>
          </a:xfrm>
          <a:prstGeom prst="rect">
            <a:avLst/>
          </a:prstGeom>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B3C996F-20A6-4C5F-BFFD-E39B1011D6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5660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2"/>
            </p:custDataLst>
            <p:extLst>
              <p:ext uri="{D42A27DB-BD31-4B8C-83A1-F6EECF244321}">
                <p14:modId xmlns:p14="http://schemas.microsoft.com/office/powerpoint/2010/main" val="1208968607"/>
              </p:ext>
            </p:extLst>
          </p:nvPr>
        </p:nvGraphicFramePr>
        <p:xfrm>
          <a:off x="1591" y="2119"/>
          <a:ext cx="1587" cy="2116"/>
        </p:xfrm>
        <a:graphic>
          <a:graphicData uri="http://schemas.openxmlformats.org/presentationml/2006/ole">
            <mc:AlternateContent xmlns:mc="http://schemas.openxmlformats.org/markup-compatibility/2006">
              <mc:Choice xmlns:v="urn:schemas-microsoft-com:vml" Requires="v">
                <p:oleObj spid="_x0000_s1180" name="think-cell Slide" r:id="rId13" imgW="270" imgH="270" progId="TCLayout.ActiveDocument.1">
                  <p:embed/>
                </p:oleObj>
              </mc:Choice>
              <mc:Fallback>
                <p:oleObj name="think-cell Slide" r:id="rId13" imgW="270" imgH="270" progId="TCLayout.ActiveDocument.1">
                  <p:embed/>
                  <p:pic>
                    <p:nvPicPr>
                      <p:cNvPr id="0" name=""/>
                      <p:cNvPicPr/>
                      <p:nvPr/>
                    </p:nvPicPr>
                    <p:blipFill>
                      <a:blip r:embed="rId14"/>
                      <a:stretch>
                        <a:fillRect/>
                      </a:stretch>
                    </p:blipFill>
                    <p:spPr>
                      <a:xfrm>
                        <a:off x="1591" y="2119"/>
                        <a:ext cx="1587" cy="2116"/>
                      </a:xfrm>
                      <a:prstGeom prst="rect">
                        <a:avLst/>
                      </a:prstGeom>
                    </p:spPr>
                  </p:pic>
                </p:oleObj>
              </mc:Fallback>
            </mc:AlternateContent>
          </a:graphicData>
        </a:graphic>
      </p:graphicFrame>
      <p:sp>
        <p:nvSpPr>
          <p:cNvPr id="2" name="Title Placeholder 1"/>
          <p:cNvSpPr>
            <a:spLocks noGrp="1"/>
          </p:cNvSpPr>
          <p:nvPr>
            <p:ph type="title"/>
          </p:nvPr>
        </p:nvSpPr>
        <p:spPr>
          <a:xfrm>
            <a:off x="541870" y="600000"/>
            <a:ext cx="8064000" cy="1143000"/>
          </a:xfrm>
          <a:prstGeom prst="rect">
            <a:avLst/>
          </a:prstGeom>
        </p:spPr>
        <p:txBody>
          <a:bodyPr vert="horz" lIns="0" tIns="0" rIns="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0000" y="1801476"/>
            <a:ext cx="8064000" cy="3877655"/>
          </a:xfrm>
          <a:prstGeom prst="rect">
            <a:avLst/>
          </a:prstGeom>
        </p:spPr>
        <p:txBody>
          <a:bodyPr vert="horz" lIns="0" tIns="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872815" y="6215839"/>
            <a:ext cx="2133600" cy="365125"/>
          </a:xfrm>
          <a:prstGeom prst="rect">
            <a:avLst/>
          </a:prstGeom>
        </p:spPr>
        <p:txBody>
          <a:bodyPr vert="horz" lIns="91440" tIns="45720" rIns="91440" bIns="45720" rtlCol="0" anchor="ctr"/>
          <a:lstStyle>
            <a:lvl1pPr algn="r">
              <a:tabLst>
                <a:tab pos="1163638" algn="l"/>
              </a:tabLst>
              <a:defRPr sz="1000">
                <a:solidFill>
                  <a:schemeClr val="bg1">
                    <a:lumMod val="75000"/>
                  </a:schemeClr>
                </a:solidFill>
                <a:latin typeface="Arial"/>
                <a:cs typeface="Arial"/>
              </a:defRPr>
            </a:lvl1p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pic>
        <p:nvPicPr>
          <p:cNvPr id="7" name="Picture 6"/>
          <p:cNvPicPr>
            <a:picLocks noChangeAspect="1"/>
          </p:cNvPicPr>
          <p:nvPr/>
        </p:nvPicPr>
        <p:blipFill>
          <a:blip r:embed="rId15"/>
          <a:stretch>
            <a:fillRect/>
          </a:stretch>
        </p:blipFill>
        <p:spPr>
          <a:xfrm>
            <a:off x="540000" y="6398401"/>
            <a:ext cx="7635600" cy="234379"/>
          </a:xfrm>
          <a:prstGeom prst="rect">
            <a:avLst/>
          </a:prstGeom>
        </p:spPr>
      </p:pic>
      <p:sp>
        <p:nvSpPr>
          <p:cNvPr id="11" name="TextBox 10"/>
          <p:cNvSpPr txBox="1"/>
          <p:nvPr/>
        </p:nvSpPr>
        <p:spPr>
          <a:xfrm>
            <a:off x="0" y="0"/>
            <a:ext cx="9162000" cy="369332"/>
          </a:xfrm>
          <a:prstGeom prst="rect">
            <a:avLst/>
          </a:prstGeom>
          <a:solidFill>
            <a:srgbClr val="003F72"/>
          </a:solidFill>
        </p:spPr>
        <p:txBody>
          <a:bodyPr wrap="square" rtlCol="0">
            <a:spAutoFit/>
          </a:bodyPr>
          <a:lstStyle/>
          <a:p>
            <a:endParaRPr lang="en-US" dirty="0">
              <a:solidFill>
                <a:prstClr val="black"/>
              </a:solidFill>
              <a:latin typeface="Arial"/>
            </a:endParaRPr>
          </a:p>
        </p:txBody>
      </p:sp>
    </p:spTree>
    <p:extLst>
      <p:ext uri="{BB962C8B-B14F-4D97-AF65-F5344CB8AC3E}">
        <p14:creationId xmlns:p14="http://schemas.microsoft.com/office/powerpoint/2010/main" val="30169170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9" r:id="rId9"/>
  </p:sldLayoutIdLst>
  <p:timing>
    <p:tnLst>
      <p:par>
        <p:cTn id="1" dur="indefinite" restart="never" nodeType="tmRoot"/>
      </p:par>
    </p:tnLst>
  </p:timing>
  <p:hf hdr="0" ftr="0" dt="0"/>
  <p:txStyles>
    <p:titleStyle>
      <a:lvl1pPr algn="l" defTabSz="457200" rtl="0" eaLnBrk="1" latinLnBrk="0" hangingPunct="1">
        <a:spcBef>
          <a:spcPct val="0"/>
        </a:spcBef>
        <a:buNone/>
        <a:defRPr sz="2400" kern="1200" baseline="0">
          <a:solidFill>
            <a:schemeClr val="tx1"/>
          </a:solidFill>
          <a:latin typeface="Arial"/>
          <a:ea typeface="+mj-ea"/>
          <a:cs typeface="+mj-cs"/>
        </a:defRPr>
      </a:lvl1pPr>
    </p:titleStyle>
    <p:bodyStyle>
      <a:lvl1pPr marL="0" indent="0" algn="l" defTabSz="457200"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200"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200"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800" indent="-136800" algn="l" defTabSz="457200"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200" indent="-136800" algn="l" defTabSz="457200"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0071" y="5025401"/>
            <a:ext cx="8058323" cy="830997"/>
          </a:xfrm>
          <a:prstGeom prst="rect">
            <a:avLst/>
          </a:prstGeom>
          <a:noFill/>
        </p:spPr>
        <p:txBody>
          <a:bodyPr wrap="square" rtlCol="0">
            <a:spAutoFit/>
          </a:bodyPr>
          <a:lstStyle/>
          <a:p>
            <a:r>
              <a:rPr lang="en-US" sz="1200" i="1" dirty="0" smtClean="0"/>
              <a:t>GFF Third Investors Group Meeting</a:t>
            </a:r>
          </a:p>
          <a:p>
            <a:r>
              <a:rPr lang="en-US" sz="1200" i="1" smtClean="0"/>
              <a:t>Geneva</a:t>
            </a:r>
            <a:r>
              <a:rPr lang="en-US" sz="1200" i="1" dirty="0" smtClean="0"/>
              <a:t>, Switzerland</a:t>
            </a:r>
            <a:endParaRPr lang="en-US" sz="1200" i="1" dirty="0"/>
          </a:p>
          <a:p>
            <a:r>
              <a:rPr lang="en-US" sz="1200" i="1" dirty="0"/>
              <a:t>June </a:t>
            </a:r>
            <a:r>
              <a:rPr lang="en-US" sz="1200" i="1" dirty="0" smtClean="0"/>
              <a:t>23-24, </a:t>
            </a:r>
            <a:r>
              <a:rPr lang="en-US" sz="1200" i="1" dirty="0"/>
              <a:t>2016</a:t>
            </a:r>
          </a:p>
          <a:p>
            <a:endParaRPr lang="en-US" sz="1200" i="1" dirty="0"/>
          </a:p>
        </p:txBody>
      </p:sp>
      <p:sp>
        <p:nvSpPr>
          <p:cNvPr id="3" name="TextBox 2"/>
          <p:cNvSpPr txBox="1"/>
          <p:nvPr/>
        </p:nvSpPr>
        <p:spPr>
          <a:xfrm>
            <a:off x="580071" y="3909487"/>
            <a:ext cx="8308681" cy="738664"/>
          </a:xfrm>
          <a:prstGeom prst="rect">
            <a:avLst/>
          </a:prstGeom>
          <a:noFill/>
        </p:spPr>
        <p:txBody>
          <a:bodyPr wrap="square" rtlCol="0">
            <a:spAutoFit/>
          </a:bodyPr>
          <a:lstStyle/>
          <a:p>
            <a:r>
              <a:rPr lang="en-US" sz="2400" b="1" dirty="0" smtClean="0"/>
              <a:t>Financing for RMNCAH: complementary financing</a:t>
            </a:r>
          </a:p>
          <a:p>
            <a:r>
              <a:rPr lang="en-US" b="1" i="1" dirty="0" smtClean="0">
                <a:solidFill>
                  <a:schemeClr val="bg1">
                    <a:lumMod val="65000"/>
                  </a:schemeClr>
                </a:solidFill>
              </a:rPr>
              <a:t>Global Fund’s engagement with the Global Financing Facility</a:t>
            </a:r>
          </a:p>
        </p:txBody>
      </p:sp>
    </p:spTree>
    <p:extLst>
      <p:ext uri="{BB962C8B-B14F-4D97-AF65-F5344CB8AC3E}">
        <p14:creationId xmlns:p14="http://schemas.microsoft.com/office/powerpoint/2010/main" val="1907536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144195" y="2119"/>
          <a:ext cx="1190" cy="2116"/>
        </p:xfrm>
        <a:graphic>
          <a:graphicData uri="http://schemas.openxmlformats.org/presentationml/2006/ole">
            <mc:AlternateContent xmlns:mc="http://schemas.openxmlformats.org/markup-compatibility/2006">
              <mc:Choice xmlns:v="urn:schemas-microsoft-com:vml" Requires="v">
                <p:oleObj spid="_x0000_s22535"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144195" y="2119"/>
                        <a:ext cx="1190" cy="2116"/>
                      </a:xfrm>
                      <a:prstGeom prst="rect">
                        <a:avLst/>
                      </a:prstGeom>
                    </p:spPr>
                  </p:pic>
                </p:oleObj>
              </mc:Fallback>
            </mc:AlternateContent>
          </a:graphicData>
        </a:graphic>
      </p:graphicFrame>
      <p:sp>
        <p:nvSpPr>
          <p:cNvPr id="13" name="Title 12"/>
          <p:cNvSpPr>
            <a:spLocks noGrp="1"/>
          </p:cNvSpPr>
          <p:nvPr>
            <p:ph type="title"/>
          </p:nvPr>
        </p:nvSpPr>
        <p:spPr>
          <a:xfrm>
            <a:off x="1419553" y="445661"/>
            <a:ext cx="6855617" cy="1143000"/>
          </a:xfrm>
        </p:spPr>
        <p:txBody>
          <a:bodyPr>
            <a:normAutofit/>
          </a:bodyPr>
          <a:lstStyle/>
          <a:p>
            <a:r>
              <a:rPr lang="en-US" b="1" dirty="0"/>
              <a:t/>
            </a:r>
            <a:br>
              <a:rPr lang="en-US" b="1" dirty="0"/>
            </a:br>
            <a:r>
              <a:rPr lang="en-US" b="1" dirty="0"/>
              <a:t>Global Fund’s Strategic Framework 2017-</a:t>
            </a:r>
            <a:r>
              <a:rPr lang="en-US" b="1" dirty="0" smtClean="0"/>
              <a:t>2022 </a:t>
            </a:r>
            <a:br>
              <a:rPr lang="en-US" b="1" dirty="0" smtClean="0"/>
            </a:br>
            <a:r>
              <a:rPr lang="en-US" sz="2000" b="1" i="1" dirty="0"/>
              <a:t>Investing to End Epidemics </a:t>
            </a:r>
          </a:p>
        </p:txBody>
      </p:sp>
      <p:sp>
        <p:nvSpPr>
          <p:cNvPr id="14" name="Slide Number Placeholder 3"/>
          <p:cNvSpPr>
            <a:spLocks noGrp="1"/>
          </p:cNvSpPr>
          <p:nvPr>
            <p:ph type="sldNum" sz="quarter" idx="12"/>
          </p:nvPr>
        </p:nvSpPr>
        <p:spPr/>
        <p:txBody>
          <a:bodyPr/>
          <a:lstStyle/>
          <a:p>
            <a:fld id="{1D1E3EDB-D7EB-F14E-A6D1-748C03EC5EDC}" type="slidenum">
              <a:rPr lang="en-US" smtClean="0">
                <a:solidFill>
                  <a:prstClr val="white">
                    <a:lumMod val="75000"/>
                  </a:prstClr>
                </a:solidFill>
              </a:rPr>
              <a:pPr/>
              <a:t>2</a:t>
            </a:fld>
            <a:endParaRPr lang="en-US" dirty="0">
              <a:solidFill>
                <a:prstClr val="white">
                  <a:lumMod val="75000"/>
                </a:prstClr>
              </a:solidFill>
            </a:endParaRPr>
          </a:p>
        </p:txBody>
      </p:sp>
      <p:sp>
        <p:nvSpPr>
          <p:cNvPr id="11" name="TextBox 10"/>
          <p:cNvSpPr txBox="1"/>
          <p:nvPr/>
        </p:nvSpPr>
        <p:spPr>
          <a:xfrm>
            <a:off x="1379241" y="4978307"/>
            <a:ext cx="6437515" cy="1631216"/>
          </a:xfrm>
          <a:prstGeom prst="rect">
            <a:avLst/>
          </a:prstGeom>
          <a:solidFill>
            <a:schemeClr val="bg2">
              <a:lumMod val="90000"/>
            </a:schemeClr>
          </a:solidFill>
          <a:ln w="28575">
            <a:noFill/>
          </a:ln>
        </p:spPr>
        <p:txBody>
          <a:bodyPr wrap="square" rtlCol="0">
            <a:spAutoFit/>
          </a:bodyPr>
          <a:lstStyle/>
          <a:p>
            <a:pPr algn="ctr" defTabSz="457178">
              <a:defRPr/>
            </a:pPr>
            <a:r>
              <a:rPr lang="en-US" sz="1000" b="1" dirty="0">
                <a:solidFill>
                  <a:srgbClr val="0070C0"/>
                </a:solidFill>
              </a:rPr>
              <a:t>Strengthening systems for health is critical to attain universal health coverage and to accelerate the end of the epidemic</a:t>
            </a:r>
            <a:r>
              <a:rPr lang="en-US" sz="1000" b="1" dirty="0">
                <a:solidFill>
                  <a:srgbClr val="99BBDD">
                    <a:lumMod val="75000"/>
                  </a:srgbClr>
                </a:solidFill>
              </a:rPr>
              <a:t>s</a:t>
            </a:r>
          </a:p>
          <a:p>
            <a:pPr marL="228594" indent="-228594" defTabSz="457178">
              <a:buFont typeface="+mj-lt"/>
              <a:buAutoNum type="arabicPeriod"/>
            </a:pPr>
            <a:r>
              <a:rPr lang="en-US" sz="1000" dirty="0">
                <a:solidFill>
                  <a:prstClr val="black"/>
                </a:solidFill>
              </a:rPr>
              <a:t>Strengthen community responses and systems </a:t>
            </a:r>
          </a:p>
          <a:p>
            <a:pPr marL="228594" indent="-228594" defTabSz="457178">
              <a:buFont typeface="+mj-lt"/>
              <a:buAutoNum type="arabicPeriod"/>
            </a:pPr>
            <a:r>
              <a:rPr lang="en-US" sz="1000" b="1" i="1" dirty="0">
                <a:solidFill>
                  <a:prstClr val="black"/>
                </a:solidFill>
              </a:rPr>
              <a:t>Support reproductive, women’s, children’s, and adolescent health, and platforms for integrated service delivery</a:t>
            </a:r>
          </a:p>
          <a:p>
            <a:pPr marL="228594" indent="-228594" defTabSz="457178">
              <a:buFont typeface="+mj-lt"/>
              <a:buAutoNum type="arabicPeriod"/>
            </a:pPr>
            <a:r>
              <a:rPr lang="en-US" sz="1000" dirty="0">
                <a:solidFill>
                  <a:prstClr val="black"/>
                </a:solidFill>
              </a:rPr>
              <a:t>Strengthen global and in-country procurement and supply chain systems </a:t>
            </a:r>
          </a:p>
          <a:p>
            <a:pPr marL="228594" indent="-228594" defTabSz="457178">
              <a:buFont typeface="+mj-lt"/>
              <a:buAutoNum type="arabicPeriod"/>
            </a:pPr>
            <a:r>
              <a:rPr lang="en-US" sz="1000" dirty="0">
                <a:solidFill>
                  <a:prstClr val="black"/>
                </a:solidFill>
              </a:rPr>
              <a:t>Leverage critical investments in human resources for health</a:t>
            </a:r>
          </a:p>
          <a:p>
            <a:pPr marL="228594" indent="-228594" defTabSz="457178">
              <a:buFont typeface="+mj-lt"/>
              <a:buAutoNum type="arabicPeriod"/>
            </a:pPr>
            <a:r>
              <a:rPr lang="en-GB" sz="1000" dirty="0">
                <a:solidFill>
                  <a:prstClr val="black"/>
                </a:solidFill>
              </a:rPr>
              <a:t>Strengthen data systems for health and countries’ capacities for analysis and use</a:t>
            </a:r>
          </a:p>
          <a:p>
            <a:pPr marL="228594" indent="-228594" defTabSz="457178">
              <a:buFont typeface="+mj-lt"/>
              <a:buAutoNum type="arabicPeriod"/>
            </a:pPr>
            <a:r>
              <a:rPr lang="en-US" sz="1000" dirty="0">
                <a:solidFill>
                  <a:prstClr val="black"/>
                </a:solidFill>
              </a:rPr>
              <a:t>Strengthen and align to robust national health strategies and national disease-specific strategic plans</a:t>
            </a:r>
          </a:p>
          <a:p>
            <a:pPr marL="228589" indent="-228589" defTabSz="457178">
              <a:buFont typeface="+mj-lt"/>
              <a:buAutoNum type="arabicPeriod"/>
            </a:pPr>
            <a:r>
              <a:rPr lang="en-US" sz="1000" dirty="0">
                <a:solidFill>
                  <a:prstClr val="black"/>
                </a:solidFill>
              </a:rPr>
              <a:t>Strengthen financial management and oversight</a:t>
            </a:r>
          </a:p>
        </p:txBody>
      </p:sp>
      <p:sp>
        <p:nvSpPr>
          <p:cNvPr id="10" name="TextBox 9"/>
          <p:cNvSpPr txBox="1"/>
          <p:nvPr/>
        </p:nvSpPr>
        <p:spPr>
          <a:xfrm>
            <a:off x="1379241" y="5027923"/>
            <a:ext cx="6437515" cy="1631216"/>
          </a:xfrm>
          <a:prstGeom prst="rect">
            <a:avLst/>
          </a:prstGeom>
          <a:solidFill>
            <a:schemeClr val="bg2">
              <a:lumMod val="90000"/>
            </a:schemeClr>
          </a:solidFill>
          <a:ln w="28575">
            <a:noFill/>
          </a:ln>
        </p:spPr>
        <p:txBody>
          <a:bodyPr wrap="square" rtlCol="0">
            <a:spAutoFit/>
          </a:bodyPr>
          <a:lstStyle/>
          <a:p>
            <a:pPr algn="ctr" defTabSz="457178">
              <a:defRPr/>
            </a:pPr>
            <a:r>
              <a:rPr lang="en-US" sz="1000" b="1" dirty="0">
                <a:solidFill>
                  <a:schemeClr val="accent2"/>
                </a:solidFill>
              </a:rPr>
              <a:t>Promote and protect human rights and gender quality</a:t>
            </a:r>
          </a:p>
          <a:p>
            <a:pPr marL="228600" indent="-228600" fontAlgn="base">
              <a:buFont typeface="+mj-lt"/>
              <a:buAutoNum type="arabicPeriod"/>
            </a:pPr>
            <a:r>
              <a:rPr lang="en-US" sz="1000" dirty="0"/>
              <a:t>Scale-up programs to support women and girls, including programs to advance sexual and reproductive health and rights.</a:t>
            </a:r>
          </a:p>
          <a:p>
            <a:pPr marL="228600" indent="-228600" fontAlgn="base">
              <a:buFont typeface="+mj-lt"/>
              <a:buAutoNum type="arabicPeriod"/>
            </a:pPr>
            <a:r>
              <a:rPr lang="en-US" sz="1000" dirty="0"/>
              <a:t>Invest to reduce health inequities including gender- and age-related disparities.</a:t>
            </a:r>
          </a:p>
          <a:p>
            <a:pPr marL="228600" indent="-228600" fontAlgn="base">
              <a:buFont typeface="+mj-lt"/>
              <a:buAutoNum type="arabicPeriod"/>
            </a:pPr>
            <a:r>
              <a:rPr lang="en-US" sz="1000" dirty="0"/>
              <a:t>Introduce and scale up programs that remove human rights barriers to accessing HIV, TB, and malaria services.</a:t>
            </a:r>
          </a:p>
          <a:p>
            <a:pPr marL="228600" indent="-228600" fontAlgn="base">
              <a:buFont typeface="+mj-lt"/>
              <a:buAutoNum type="arabicPeriod"/>
            </a:pPr>
            <a:r>
              <a:rPr lang="en-US" sz="1000" dirty="0"/>
              <a:t>Integrate human rights considerations throughout the grant cycle and in policies and policy-making processes.</a:t>
            </a:r>
          </a:p>
          <a:p>
            <a:pPr marL="228600" indent="-228600" fontAlgn="base">
              <a:buFont typeface="+mj-lt"/>
              <a:buAutoNum type="arabicPeriod"/>
            </a:pPr>
            <a:r>
              <a:rPr lang="en-US" sz="1000" dirty="0"/>
              <a:t>Support meaningful engagement of key and vulnerable populations and networks in Global Fund-related processes.</a:t>
            </a:r>
          </a:p>
        </p:txBody>
      </p:sp>
      <p:sp>
        <p:nvSpPr>
          <p:cNvPr id="12" name="Diamond 11"/>
          <p:cNvSpPr/>
          <p:nvPr/>
        </p:nvSpPr>
        <p:spPr>
          <a:xfrm>
            <a:off x="3184507" y="1484464"/>
            <a:ext cx="3448269" cy="1625989"/>
          </a:xfrm>
          <a:prstGeom prst="diamond">
            <a:avLst/>
          </a:prstGeom>
          <a:solidFill>
            <a:schemeClr val="bg1">
              <a:lumMod val="85000"/>
              <a:alpha val="23000"/>
            </a:schemeClr>
          </a:solidFill>
          <a:ln>
            <a:solidFill>
              <a:schemeClr val="tx2">
                <a:alpha val="1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57189"/>
            <a:r>
              <a:rPr lang="en-US" sz="1500" dirty="0">
                <a:solidFill>
                  <a:prstClr val="black">
                    <a:lumMod val="75000"/>
                    <a:lumOff val="25000"/>
                  </a:prstClr>
                </a:solidFill>
                <a:latin typeface="Arial"/>
              </a:rPr>
              <a:t>Maximize Impact Against HIV, TB and malaria</a:t>
            </a:r>
          </a:p>
        </p:txBody>
      </p:sp>
      <p:sp>
        <p:nvSpPr>
          <p:cNvPr id="15" name="Diamond 14"/>
          <p:cNvSpPr/>
          <p:nvPr/>
        </p:nvSpPr>
        <p:spPr>
          <a:xfrm>
            <a:off x="1395789" y="2324754"/>
            <a:ext cx="3453918" cy="1663525"/>
          </a:xfrm>
          <a:prstGeom prst="diamond">
            <a:avLst/>
          </a:prstGeom>
          <a:solidFill>
            <a:schemeClr val="tx2">
              <a:lumMod val="60000"/>
              <a:lumOff val="4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57189"/>
            <a:r>
              <a:rPr lang="en-US" sz="1500" b="1" dirty="0">
                <a:solidFill>
                  <a:schemeClr val="bg1"/>
                </a:solidFill>
                <a:latin typeface="Arial"/>
              </a:rPr>
              <a:t>Build Resilient &amp; Sustainable Systems for Health</a:t>
            </a:r>
          </a:p>
        </p:txBody>
      </p:sp>
      <p:sp>
        <p:nvSpPr>
          <p:cNvPr id="16" name="Diamond 15"/>
          <p:cNvSpPr/>
          <p:nvPr/>
        </p:nvSpPr>
        <p:spPr>
          <a:xfrm>
            <a:off x="4905963" y="2338402"/>
            <a:ext cx="3453918" cy="1663525"/>
          </a:xfrm>
          <a:prstGeom prst="diamond">
            <a:avLst/>
          </a:prstGeom>
          <a:solidFill>
            <a:schemeClr val="accent2">
              <a:alpha val="25000"/>
            </a:schemeClr>
          </a:solidFill>
          <a:ln>
            <a:solidFill>
              <a:schemeClr val="accent2">
                <a:alpha val="1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57189"/>
            <a:r>
              <a:rPr lang="en-GB" sz="1500" b="1" dirty="0">
                <a:solidFill>
                  <a:schemeClr val="tx1"/>
                </a:solidFill>
                <a:latin typeface="Arial"/>
              </a:rPr>
              <a:t>Promote and Protect Human Rights &amp; Gender Equality</a:t>
            </a:r>
          </a:p>
        </p:txBody>
      </p:sp>
      <p:sp>
        <p:nvSpPr>
          <p:cNvPr id="17" name="Diamond 16"/>
          <p:cNvSpPr/>
          <p:nvPr/>
        </p:nvSpPr>
        <p:spPr>
          <a:xfrm>
            <a:off x="3136396" y="3194939"/>
            <a:ext cx="3453918" cy="1639261"/>
          </a:xfrm>
          <a:prstGeom prst="diamond">
            <a:avLst/>
          </a:prstGeom>
          <a:solidFill>
            <a:schemeClr val="bg1">
              <a:lumMod val="85000"/>
              <a:alpha val="26000"/>
            </a:schemeClr>
          </a:solidFill>
          <a:ln>
            <a:solidFill>
              <a:schemeClr val="tx2">
                <a:alpha val="2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57189"/>
            <a:r>
              <a:rPr lang="en-US" sz="1500" dirty="0">
                <a:solidFill>
                  <a:prstClr val="black">
                    <a:lumMod val="75000"/>
                    <a:lumOff val="25000"/>
                  </a:prstClr>
                </a:solidFill>
                <a:latin typeface="Arial"/>
              </a:rPr>
              <a:t>Mobilize Increased Resources</a:t>
            </a:r>
          </a:p>
        </p:txBody>
      </p:sp>
    </p:spTree>
    <p:extLst>
      <p:ext uri="{BB962C8B-B14F-4D97-AF65-F5344CB8AC3E}">
        <p14:creationId xmlns:p14="http://schemas.microsoft.com/office/powerpoint/2010/main" val="36673484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11"/>
                                        </p:tgtEl>
                                        <p:attrNameLst>
                                          <p:attrName>ppt_x</p:attrName>
                                        </p:attrNameLst>
                                      </p:cBhvr>
                                      <p:tavLst>
                                        <p:tav tm="0">
                                          <p:val>
                                            <p:strVal val="ppt_x"/>
                                          </p:val>
                                        </p:tav>
                                        <p:tav tm="100000">
                                          <p:val>
                                            <p:strVal val="ppt_x"/>
                                          </p:val>
                                        </p:tav>
                                      </p:tavLst>
                                    </p:anim>
                                    <p:anim calcmode="lin" valueType="num">
                                      <p:cBhvr additive="base">
                                        <p:cTn id="13" dur="500"/>
                                        <p:tgtEl>
                                          <p:spTgt spid="11"/>
                                        </p:tgtEl>
                                        <p:attrNameLst>
                                          <p:attrName>ppt_y</p:attrName>
                                        </p:attrNameLst>
                                      </p:cBhvr>
                                      <p:tavLst>
                                        <p:tav tm="0">
                                          <p:val>
                                            <p:strVal val="ppt_y"/>
                                          </p:val>
                                        </p:tav>
                                        <p:tav tm="100000">
                                          <p:val>
                                            <p:strVal val="1+ppt_h/2"/>
                                          </p:val>
                                        </p:tav>
                                      </p:tavLst>
                                    </p:anim>
                                    <p:set>
                                      <p:cBhvr>
                                        <p:cTn id="14" dur="1" fill="hold">
                                          <p:stCondLst>
                                            <p:cond delay="499"/>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200" b="1" dirty="0" smtClean="0"/>
              <a:t>Supporting the vision and innovation of the GFF</a:t>
            </a:r>
            <a:endParaRPr lang="en-GB" sz="2200" b="1" dirty="0"/>
          </a:p>
        </p:txBody>
      </p:sp>
      <p:sp>
        <p:nvSpPr>
          <p:cNvPr id="5" name="Subtitle 4"/>
          <p:cNvSpPr>
            <a:spLocks noGrp="1"/>
          </p:cNvSpPr>
          <p:nvPr>
            <p:ph type="subTitle" idx="1"/>
          </p:nvPr>
        </p:nvSpPr>
        <p:spPr>
          <a:xfrm>
            <a:off x="540000" y="1001872"/>
            <a:ext cx="8064000" cy="528000"/>
          </a:xfrm>
        </p:spPr>
        <p:txBody>
          <a:bodyPr>
            <a:noAutofit/>
          </a:bodyPr>
          <a:lstStyle/>
          <a:p>
            <a:r>
              <a:rPr lang="en-US" i="1" dirty="0"/>
              <a:t>Women and girls come first </a:t>
            </a:r>
            <a:endParaRPr lang="en-GB" i="1" dirty="0"/>
          </a:p>
        </p:txBody>
      </p:sp>
      <p:sp>
        <p:nvSpPr>
          <p:cNvPr id="4" name="Slide Number Placeholder 3"/>
          <p:cNvSpPr>
            <a:spLocks noGrp="1"/>
          </p:cNvSpPr>
          <p:nvPr>
            <p:ph type="sldNum" sz="quarter" idx="12"/>
          </p:nvPr>
        </p:nvSpPr>
        <p:spPr/>
        <p:txBody>
          <a:bodyPr/>
          <a:lstStyle/>
          <a:p>
            <a:fld id="{1D1E3EDB-D7EB-F14E-A6D1-748C03EC5EDC}" type="slidenum">
              <a:rPr lang="en-US" smtClean="0">
                <a:solidFill>
                  <a:prstClr val="white">
                    <a:lumMod val="75000"/>
                  </a:prstClr>
                </a:solidFill>
              </a:rPr>
              <a:pPr/>
              <a:t>3</a:t>
            </a:fld>
            <a:endParaRPr lang="en-US" dirty="0">
              <a:solidFill>
                <a:prstClr val="white">
                  <a:lumMod val="75000"/>
                </a:prstClr>
              </a:solidFill>
            </a:endParaRPr>
          </a:p>
        </p:txBody>
      </p:sp>
      <p:sp>
        <p:nvSpPr>
          <p:cNvPr id="3" name="Content Placeholder 2"/>
          <p:cNvSpPr>
            <a:spLocks noGrp="1"/>
          </p:cNvSpPr>
          <p:nvPr>
            <p:ph idx="13"/>
          </p:nvPr>
        </p:nvSpPr>
        <p:spPr>
          <a:xfrm>
            <a:off x="512703" y="1815125"/>
            <a:ext cx="8064000" cy="4749450"/>
          </a:xfrm>
        </p:spPr>
        <p:txBody>
          <a:bodyPr>
            <a:normAutofit/>
          </a:bodyPr>
          <a:lstStyle/>
          <a:p>
            <a:pPr marL="285750" indent="-285750">
              <a:buFont typeface="Arial" panose="020B0604020202020204" pitchFamily="34" charset="0"/>
              <a:buChar char="•"/>
            </a:pPr>
            <a:endParaRPr lang="en-US" dirty="0"/>
          </a:p>
          <a:p>
            <a:pPr marL="285750" indent="-285750" algn="just">
              <a:buFont typeface="Arial" panose="020B0604020202020204" pitchFamily="34" charset="0"/>
              <a:buChar char="•"/>
            </a:pPr>
            <a:r>
              <a:rPr lang="en-US" dirty="0"/>
              <a:t>Investments to improve RMNCAH are important for universal health coverage and a priority in the Global Fund’s new strategy</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Global Fund supports the post-2015 agenda and the principles of integration, sustainability and equity – particularly for women and girls – in the SDGs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Reducing gender inequality and protecting human rights are an essential part of ending the epidemics of HIV, TB and malaria and improving overall health</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Moving beyond health is also necessary to create a gender-equal world</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Global Fund is engaged with GFF at country level to develop RMNCAH investment cases and health financing strategies, as well as leverage domestic co-</a:t>
            </a:r>
            <a:r>
              <a:rPr lang="en-US" dirty="0" smtClean="0"/>
              <a:t>financing</a:t>
            </a:r>
            <a:endParaRPr lang="en-US" dirty="0"/>
          </a:p>
        </p:txBody>
      </p:sp>
    </p:spTree>
    <p:extLst>
      <p:ext uri="{BB962C8B-B14F-4D97-AF65-F5344CB8AC3E}">
        <p14:creationId xmlns:p14="http://schemas.microsoft.com/office/powerpoint/2010/main" val="3039877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1E3EDB-D7EB-F14E-A6D1-748C03EC5EDC}" type="slidenum">
              <a:rPr lang="en-US" smtClean="0">
                <a:solidFill>
                  <a:prstClr val="white">
                    <a:lumMod val="75000"/>
                  </a:prstClr>
                </a:solidFill>
              </a:rPr>
              <a:pPr/>
              <a:t>4</a:t>
            </a:fld>
            <a:endParaRPr lang="en-US" dirty="0">
              <a:solidFill>
                <a:prstClr val="white">
                  <a:lumMod val="75000"/>
                </a:prstClr>
              </a:solidFill>
            </a:endParaRPr>
          </a:p>
        </p:txBody>
      </p:sp>
      <p:sp>
        <p:nvSpPr>
          <p:cNvPr id="4" name="Title 3"/>
          <p:cNvSpPr>
            <a:spLocks noGrp="1"/>
          </p:cNvSpPr>
          <p:nvPr>
            <p:ph type="ctrTitle"/>
          </p:nvPr>
        </p:nvSpPr>
        <p:spPr>
          <a:xfrm>
            <a:off x="540000" y="600000"/>
            <a:ext cx="8375400" cy="589280"/>
          </a:xfrm>
        </p:spPr>
        <p:txBody>
          <a:bodyPr>
            <a:normAutofit fontScale="90000"/>
          </a:bodyPr>
          <a:lstStyle/>
          <a:p>
            <a:r>
              <a:rPr lang="en-US" b="1" dirty="0" smtClean="0"/>
              <a:t>Global Fund’s early engagement in all front-runner countries</a:t>
            </a:r>
            <a:endParaRPr lang="en-GB" b="1" dirty="0"/>
          </a:p>
        </p:txBody>
      </p:sp>
      <p:sp>
        <p:nvSpPr>
          <p:cNvPr id="5" name="Subtitle 4"/>
          <p:cNvSpPr>
            <a:spLocks noGrp="1"/>
          </p:cNvSpPr>
          <p:nvPr>
            <p:ph type="subTitle" idx="16"/>
          </p:nvPr>
        </p:nvSpPr>
        <p:spPr>
          <a:xfrm>
            <a:off x="540000" y="1231026"/>
            <a:ext cx="8064000" cy="576000"/>
          </a:xfrm>
        </p:spPr>
        <p:txBody>
          <a:bodyPr>
            <a:normAutofit/>
          </a:bodyPr>
          <a:lstStyle/>
          <a:p>
            <a:r>
              <a:rPr lang="en-US" sz="1400" b="1" i="1" dirty="0" smtClean="0"/>
              <a:t>Two examples: Democratic Republic of Congo and Ethiopia</a:t>
            </a:r>
            <a:endParaRPr lang="en-GB" sz="1400" b="1" i="1" dirty="0"/>
          </a:p>
        </p:txBody>
      </p:sp>
      <p:sp>
        <p:nvSpPr>
          <p:cNvPr id="13" name="TextBox 12"/>
          <p:cNvSpPr txBox="1"/>
          <p:nvPr/>
        </p:nvSpPr>
        <p:spPr>
          <a:xfrm>
            <a:off x="540000" y="1689473"/>
            <a:ext cx="3704454" cy="4401205"/>
          </a:xfrm>
          <a:prstGeom prst="rect">
            <a:avLst/>
          </a:prstGeom>
          <a:noFill/>
          <a:ln w="19050">
            <a:solidFill>
              <a:schemeClr val="tx2"/>
            </a:solidFill>
          </a:ln>
        </p:spPr>
        <p:txBody>
          <a:bodyPr wrap="square" rtlCol="0">
            <a:spAutoFit/>
          </a:bodyPr>
          <a:lstStyle/>
          <a:p>
            <a:pPr algn="just"/>
            <a:r>
              <a:rPr lang="en-US" altLang="en-US" sz="1400" b="1" dirty="0" smtClean="0">
                <a:ea typeface="Calibri" panose="020F0502020204030204" pitchFamily="34" charset="0"/>
                <a:cs typeface="Times New Roman" panose="02020603050405020304" pitchFamily="18" charset="0"/>
              </a:rPr>
              <a:t>Democratic Republic of Congo</a:t>
            </a:r>
          </a:p>
          <a:p>
            <a:pPr algn="just"/>
            <a:endParaRPr lang="en-GB" altLang="en-US" sz="1400" b="1" dirty="0" smtClean="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n-GB" altLang="en-US" sz="1400" dirty="0" smtClean="0">
                <a:ea typeface="Calibri" panose="020F0502020204030204" pitchFamily="34" charset="0"/>
                <a:cs typeface="Times New Roman" panose="02020603050405020304" pitchFamily="18" charset="0"/>
              </a:rPr>
              <a:t>World </a:t>
            </a:r>
            <a:r>
              <a:rPr lang="en-GB" altLang="en-US" sz="1400" dirty="0">
                <a:ea typeface="Calibri" panose="020F0502020204030204" pitchFamily="34" charset="0"/>
                <a:cs typeface="Times New Roman" panose="02020603050405020304" pitchFamily="18" charset="0"/>
              </a:rPr>
              <a:t>Bank, Global Fund, GAVI and </a:t>
            </a:r>
            <a:r>
              <a:rPr lang="en-GB" altLang="en-US" sz="1400" dirty="0" smtClean="0">
                <a:ea typeface="Calibri" panose="020F0502020204030204" pitchFamily="34" charset="0"/>
                <a:cs typeface="Times New Roman" panose="02020603050405020304" pitchFamily="18" charset="0"/>
              </a:rPr>
              <a:t>UNICEF strengthened their partnership including coordinating </a:t>
            </a:r>
            <a:r>
              <a:rPr lang="en-GB" altLang="en-US" sz="1400" dirty="0">
                <a:ea typeface="Calibri" panose="020F0502020204030204" pitchFamily="34" charset="0"/>
                <a:cs typeface="Times New Roman" panose="02020603050405020304" pitchFamily="18" charset="0"/>
              </a:rPr>
              <a:t>their efforts around facility-based performance-based financing in two provinces since </a:t>
            </a:r>
            <a:r>
              <a:rPr lang="en-GB" altLang="en-US" sz="1400" dirty="0" smtClean="0">
                <a:ea typeface="Calibri" panose="020F0502020204030204" pitchFamily="34" charset="0"/>
                <a:cs typeface="Times New Roman" panose="02020603050405020304" pitchFamily="18" charset="0"/>
              </a:rPr>
              <a:t>2013</a:t>
            </a:r>
            <a:endParaRPr lang="en-GB" altLang="en-US" sz="1400" dirty="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endParaRPr lang="en-GB" altLang="en-US" sz="1400" dirty="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n-GB" altLang="en-US" sz="1400" dirty="0" smtClean="0">
                <a:ea typeface="Calibri" panose="020F0502020204030204" pitchFamily="34" charset="0"/>
                <a:cs typeface="Times New Roman" panose="02020603050405020304" pitchFamily="18" charset="0"/>
              </a:rPr>
              <a:t>Collaboration is focused </a:t>
            </a:r>
            <a:r>
              <a:rPr lang="en-GB" altLang="en-US" sz="1400" dirty="0">
                <a:ea typeface="Calibri" panose="020F0502020204030204" pitchFamily="34" charset="0"/>
                <a:cs typeface="Times New Roman" panose="02020603050405020304" pitchFamily="18" charset="0"/>
              </a:rPr>
              <a:t>on </a:t>
            </a:r>
            <a:r>
              <a:rPr lang="en-GB" altLang="en-US" sz="1400" b="1" dirty="0">
                <a:ea typeface="Calibri" panose="020F0502020204030204" pitchFamily="34" charset="0"/>
                <a:cs typeface="Times New Roman" panose="02020603050405020304" pitchFamily="18" charset="0"/>
              </a:rPr>
              <a:t>harmonization of operational and financial </a:t>
            </a:r>
            <a:r>
              <a:rPr lang="en-GB" altLang="en-US" sz="1400" b="1" dirty="0" smtClean="0">
                <a:ea typeface="Calibri" panose="020F0502020204030204" pitchFamily="34" charset="0"/>
                <a:cs typeface="Times New Roman" panose="02020603050405020304" pitchFamily="18" charset="0"/>
              </a:rPr>
              <a:t>arrangements </a:t>
            </a:r>
            <a:r>
              <a:rPr lang="en-GB" altLang="en-US" sz="1400" dirty="0" smtClean="0">
                <a:ea typeface="Calibri" panose="020F0502020204030204" pitchFamily="34" charset="0"/>
                <a:cs typeface="Times New Roman" panose="02020603050405020304" pitchFamily="18" charset="0"/>
              </a:rPr>
              <a:t>– geographic </a:t>
            </a:r>
            <a:r>
              <a:rPr lang="en-GB" altLang="en-US" sz="1400" dirty="0">
                <a:ea typeface="Calibri" panose="020F0502020204030204" pitchFamily="34" charset="0"/>
                <a:cs typeface="Times New Roman" panose="02020603050405020304" pitchFamily="18" charset="0"/>
              </a:rPr>
              <a:t>coverage, </a:t>
            </a:r>
            <a:r>
              <a:rPr lang="en-GB" altLang="en-US" sz="1400" dirty="0" smtClean="0">
                <a:ea typeface="Calibri" panose="020F0502020204030204" pitchFamily="34" charset="0"/>
                <a:cs typeface="Times New Roman" panose="02020603050405020304" pitchFamily="18" charset="0"/>
              </a:rPr>
              <a:t>package </a:t>
            </a:r>
            <a:r>
              <a:rPr lang="en-GB" altLang="en-US" sz="1400" dirty="0">
                <a:ea typeface="Calibri" panose="020F0502020204030204" pitchFamily="34" charset="0"/>
                <a:cs typeface="Times New Roman" panose="02020603050405020304" pitchFamily="18" charset="0"/>
              </a:rPr>
              <a:t>of health </a:t>
            </a:r>
            <a:r>
              <a:rPr lang="en-GB" altLang="en-US" sz="1400" dirty="0" smtClean="0">
                <a:ea typeface="Calibri" panose="020F0502020204030204" pitchFamily="34" charset="0"/>
                <a:cs typeface="Times New Roman" panose="02020603050405020304" pitchFamily="18" charset="0"/>
              </a:rPr>
              <a:t>services, and financing </a:t>
            </a:r>
            <a:r>
              <a:rPr lang="en-GB" altLang="en-US" sz="1400" dirty="0">
                <a:ea typeface="Calibri" panose="020F0502020204030204" pitchFamily="34" charset="0"/>
                <a:cs typeface="Times New Roman" panose="02020603050405020304" pitchFamily="18" charset="0"/>
              </a:rPr>
              <a:t>of this package </a:t>
            </a:r>
            <a:r>
              <a:rPr lang="en-GB" altLang="en-US" sz="1400" dirty="0" smtClean="0">
                <a:ea typeface="Calibri" panose="020F0502020204030204" pitchFamily="34" charset="0"/>
                <a:cs typeface="Times New Roman" panose="02020603050405020304" pitchFamily="18" charset="0"/>
              </a:rPr>
              <a:t>using PBF mechanisms</a:t>
            </a:r>
            <a:r>
              <a:rPr lang="en-GB" altLang="en-US" sz="1400" dirty="0">
                <a:ea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pPr>
            <a:endParaRPr lang="en-GB" altLang="en-US" sz="1400" dirty="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n-GB" altLang="en-US" sz="1400" dirty="0" smtClean="0">
                <a:ea typeface="Calibri" panose="020F0502020204030204" pitchFamily="34" charset="0"/>
                <a:cs typeface="Times New Roman" panose="02020603050405020304" pitchFamily="18" charset="0"/>
              </a:rPr>
              <a:t>Process </a:t>
            </a:r>
            <a:r>
              <a:rPr lang="en-GB" altLang="en-US" sz="1400" dirty="0">
                <a:ea typeface="Calibri" panose="020F0502020204030204" pitchFamily="34" charset="0"/>
                <a:cs typeface="Times New Roman" panose="02020603050405020304" pitchFamily="18" charset="0"/>
              </a:rPr>
              <a:t>of engagement has </a:t>
            </a:r>
            <a:r>
              <a:rPr lang="en-GB" altLang="en-US" sz="1400" b="1" dirty="0">
                <a:ea typeface="Calibri" panose="020F0502020204030204" pitchFamily="34" charset="0"/>
                <a:cs typeface="Times New Roman" panose="02020603050405020304" pitchFamily="18" charset="0"/>
              </a:rPr>
              <a:t>strengthened </a:t>
            </a:r>
            <a:r>
              <a:rPr lang="en-GB" altLang="en-US" sz="1400" b="1" dirty="0" smtClean="0">
                <a:ea typeface="Calibri" panose="020F0502020204030204" pitchFamily="34" charset="0"/>
                <a:cs typeface="Times New Roman" panose="02020603050405020304" pitchFamily="18" charset="0"/>
              </a:rPr>
              <a:t>relationships</a:t>
            </a:r>
          </a:p>
          <a:p>
            <a:pPr marL="285750" indent="-285750" algn="just">
              <a:buFont typeface="Arial" panose="020B0604020202020204" pitchFamily="34" charset="0"/>
              <a:buChar char="•"/>
            </a:pPr>
            <a:endParaRPr lang="en-GB" altLang="en-US" sz="1400" dirty="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n-GB" altLang="en-US" sz="1400" dirty="0">
                <a:ea typeface="Calibri" panose="020F0502020204030204" pitchFamily="34" charset="0"/>
                <a:cs typeface="Times New Roman" panose="02020603050405020304" pitchFamily="18" charset="0"/>
              </a:rPr>
              <a:t>C</a:t>
            </a:r>
            <a:r>
              <a:rPr lang="en-GB" altLang="en-US" sz="1400" dirty="0" smtClean="0">
                <a:ea typeface="Calibri" panose="020F0502020204030204" pitchFamily="34" charset="0"/>
                <a:cs typeface="Times New Roman" panose="02020603050405020304" pitchFamily="18" charset="0"/>
              </a:rPr>
              <a:t>ollaborative </a:t>
            </a:r>
            <a:r>
              <a:rPr lang="en-GB" altLang="en-US" sz="1400" dirty="0">
                <a:ea typeface="Calibri" panose="020F0502020204030204" pitchFamily="34" charset="0"/>
                <a:cs typeface="Times New Roman" panose="02020603050405020304" pitchFamily="18" charset="0"/>
              </a:rPr>
              <a:t>work in the DRC inspired </a:t>
            </a:r>
            <a:r>
              <a:rPr lang="en-GB" altLang="en-US" sz="1400" dirty="0" smtClean="0">
                <a:ea typeface="Calibri" panose="020F0502020204030204" pitchFamily="34" charset="0"/>
                <a:cs typeface="Times New Roman" panose="02020603050405020304" pitchFamily="18" charset="0"/>
              </a:rPr>
              <a:t>design </a:t>
            </a:r>
            <a:r>
              <a:rPr lang="en-GB" altLang="en-US" sz="1400" dirty="0">
                <a:ea typeface="Calibri" panose="020F0502020204030204" pitchFamily="34" charset="0"/>
                <a:cs typeface="Times New Roman" panose="02020603050405020304" pitchFamily="18" charset="0"/>
              </a:rPr>
              <a:t>of the </a:t>
            </a:r>
            <a:r>
              <a:rPr lang="en-GB" altLang="en-US" sz="1400" dirty="0" smtClean="0">
                <a:ea typeface="Calibri" panose="020F0502020204030204" pitchFamily="34" charset="0"/>
                <a:cs typeface="Times New Roman" panose="02020603050405020304" pitchFamily="18" charset="0"/>
              </a:rPr>
              <a:t>GFF</a:t>
            </a:r>
            <a:endParaRPr lang="en-GB" sz="1200" dirty="0"/>
          </a:p>
        </p:txBody>
      </p:sp>
      <p:sp>
        <p:nvSpPr>
          <p:cNvPr id="14" name="TextBox 13"/>
          <p:cNvSpPr txBox="1"/>
          <p:nvPr/>
        </p:nvSpPr>
        <p:spPr>
          <a:xfrm>
            <a:off x="4913194" y="1689314"/>
            <a:ext cx="3835021" cy="4401205"/>
          </a:xfrm>
          <a:prstGeom prst="rect">
            <a:avLst/>
          </a:prstGeom>
          <a:noFill/>
          <a:ln w="19050">
            <a:solidFill>
              <a:schemeClr val="tx2"/>
            </a:solidFill>
          </a:ln>
        </p:spPr>
        <p:txBody>
          <a:bodyPr wrap="square" rtlCol="0">
            <a:spAutoFit/>
          </a:bodyPr>
          <a:lstStyle/>
          <a:p>
            <a:pPr lvl="0" algn="just" defTabSz="914400" eaLnBrk="0" fontAlgn="base" hangingPunct="0">
              <a:spcBef>
                <a:spcPct val="0"/>
              </a:spcBef>
              <a:spcAft>
                <a:spcPct val="0"/>
              </a:spcAft>
            </a:pPr>
            <a:r>
              <a:rPr lang="en-GB" altLang="en-US" sz="1400" b="1" dirty="0" smtClean="0">
                <a:ea typeface="Calibri" panose="020F0502020204030204" pitchFamily="34" charset="0"/>
                <a:cs typeface="Times New Roman" panose="02020603050405020304" pitchFamily="18" charset="0"/>
              </a:rPr>
              <a:t>Ethiopia </a:t>
            </a:r>
          </a:p>
          <a:p>
            <a:pPr marL="285750" lvl="0" indent="-285750" algn="just" defTabSz="914400" eaLnBrk="0" fontAlgn="base" hangingPunct="0">
              <a:spcBef>
                <a:spcPct val="0"/>
              </a:spcBef>
              <a:spcAft>
                <a:spcPct val="0"/>
              </a:spcAft>
              <a:buFont typeface="Arial" panose="020B0604020202020204" pitchFamily="34" charset="0"/>
              <a:buChar char="•"/>
            </a:pPr>
            <a:endParaRPr lang="en-GB" altLang="en-US" sz="1400" dirty="0" smtClean="0">
              <a:ea typeface="Calibri" panose="020F0502020204030204" pitchFamily="34" charset="0"/>
              <a:cs typeface="Times New Roman" panose="02020603050405020304" pitchFamily="18" charset="0"/>
            </a:endParaRPr>
          </a:p>
          <a:p>
            <a:pPr marL="285750" lvl="0" indent="-285750" algn="just" defTabSz="914400" eaLnBrk="0" fontAlgn="base" hangingPunct="0">
              <a:spcBef>
                <a:spcPct val="0"/>
              </a:spcBef>
              <a:spcAft>
                <a:spcPct val="0"/>
              </a:spcAft>
              <a:buFont typeface="Arial" panose="020B0604020202020204" pitchFamily="34" charset="0"/>
              <a:buChar char="•"/>
            </a:pPr>
            <a:r>
              <a:rPr lang="en-GB" altLang="en-US" sz="1400" dirty="0" smtClean="0">
                <a:ea typeface="Calibri" panose="020F0502020204030204" pitchFamily="34" charset="0"/>
                <a:cs typeface="Times New Roman" panose="02020603050405020304" pitchFamily="18" charset="0"/>
              </a:rPr>
              <a:t>World </a:t>
            </a:r>
            <a:r>
              <a:rPr lang="en-GB" altLang="en-US" sz="1400" dirty="0">
                <a:ea typeface="Calibri" panose="020F0502020204030204" pitchFamily="34" charset="0"/>
                <a:cs typeface="Times New Roman" panose="02020603050405020304" pitchFamily="18" charset="0"/>
              </a:rPr>
              <a:t>Bank, GAVI, Global Fund and </a:t>
            </a:r>
            <a:r>
              <a:rPr lang="en-GB" altLang="en-US" sz="1400" dirty="0" err="1">
                <a:ea typeface="Calibri" panose="020F0502020204030204" pitchFamily="34" charset="0"/>
                <a:cs typeface="Times New Roman" panose="02020603050405020304" pitchFamily="18" charset="0"/>
              </a:rPr>
              <a:t>DfID</a:t>
            </a:r>
            <a:r>
              <a:rPr lang="en-GB" altLang="en-US" sz="1400" dirty="0">
                <a:ea typeface="Calibri" panose="020F0502020204030204" pitchFamily="34" charset="0"/>
                <a:cs typeface="Times New Roman" panose="02020603050405020304" pitchFamily="18" charset="0"/>
              </a:rPr>
              <a:t> account for more than 75% of funds disbursed to the Federal Ministry of </a:t>
            </a:r>
            <a:r>
              <a:rPr lang="en-GB" altLang="en-US" sz="1400" dirty="0" smtClean="0">
                <a:ea typeface="Calibri" panose="020F0502020204030204" pitchFamily="34" charset="0"/>
                <a:cs typeface="Times New Roman" panose="02020603050405020304" pitchFamily="18" charset="0"/>
              </a:rPr>
              <a:t>Health</a:t>
            </a:r>
          </a:p>
          <a:p>
            <a:pPr marL="285750" lvl="0" indent="-285750" algn="just" defTabSz="914400" eaLnBrk="0" fontAlgn="base" hangingPunct="0">
              <a:spcBef>
                <a:spcPct val="0"/>
              </a:spcBef>
              <a:spcAft>
                <a:spcPct val="0"/>
              </a:spcAft>
              <a:buFont typeface="Arial" panose="020B0604020202020204" pitchFamily="34" charset="0"/>
              <a:buChar char="•"/>
            </a:pPr>
            <a:endParaRPr lang="en-GB" altLang="en-US" sz="1400" dirty="0" smtClean="0">
              <a:ea typeface="Calibri" panose="020F0502020204030204" pitchFamily="34" charset="0"/>
              <a:cs typeface="Times New Roman" panose="02020603050405020304" pitchFamily="18" charset="0"/>
            </a:endParaRPr>
          </a:p>
          <a:p>
            <a:pPr marL="285750" lvl="0" indent="-285750" algn="just" defTabSz="914400" eaLnBrk="0" fontAlgn="base" hangingPunct="0">
              <a:spcBef>
                <a:spcPct val="0"/>
              </a:spcBef>
              <a:spcAft>
                <a:spcPct val="0"/>
              </a:spcAft>
              <a:buFont typeface="Arial" panose="020B0604020202020204" pitchFamily="34" charset="0"/>
              <a:buChar char="•"/>
            </a:pPr>
            <a:r>
              <a:rPr lang="en-GB" altLang="en-US" sz="1400" dirty="0" smtClean="0">
                <a:ea typeface="Calibri" panose="020F0502020204030204" pitchFamily="34" charset="0"/>
                <a:cs typeface="Times New Roman" panose="02020603050405020304" pitchFamily="18" charset="0"/>
              </a:rPr>
              <a:t>Developed a </a:t>
            </a:r>
            <a:r>
              <a:rPr lang="en-GB" altLang="en-US" sz="1400" b="1" dirty="0" smtClean="0">
                <a:ea typeface="Calibri" panose="020F0502020204030204" pitchFamily="34" charset="0"/>
                <a:cs typeface="Times New Roman" panose="02020603050405020304" pitchFamily="18" charset="0"/>
              </a:rPr>
              <a:t>joint </a:t>
            </a:r>
            <a:r>
              <a:rPr lang="en-GB" altLang="en-US" sz="1400" b="1" dirty="0">
                <a:ea typeface="Calibri" panose="020F0502020204030204" pitchFamily="34" charset="0"/>
                <a:cs typeface="Times New Roman" panose="02020603050405020304" pitchFamily="18" charset="0"/>
              </a:rPr>
              <a:t>action plan </a:t>
            </a:r>
            <a:r>
              <a:rPr lang="en-GB" altLang="en-US" sz="1400" dirty="0">
                <a:ea typeface="Calibri" panose="020F0502020204030204" pitchFamily="34" charset="0"/>
                <a:cs typeface="Times New Roman" panose="02020603050405020304" pitchFamily="18" charset="0"/>
              </a:rPr>
              <a:t>to support resilient health </a:t>
            </a:r>
            <a:r>
              <a:rPr lang="en-GB" altLang="en-US" sz="1400" dirty="0" smtClean="0">
                <a:ea typeface="Calibri" panose="020F0502020204030204" pitchFamily="34" charset="0"/>
                <a:cs typeface="Times New Roman" panose="02020603050405020304" pitchFamily="18" charset="0"/>
              </a:rPr>
              <a:t>systems </a:t>
            </a:r>
          </a:p>
          <a:p>
            <a:pPr marL="285750" lvl="0" indent="-285750" algn="just" defTabSz="914400" eaLnBrk="0" fontAlgn="base" hangingPunct="0">
              <a:spcBef>
                <a:spcPct val="0"/>
              </a:spcBef>
              <a:spcAft>
                <a:spcPct val="0"/>
              </a:spcAft>
              <a:buFont typeface="Arial" panose="020B0604020202020204" pitchFamily="34" charset="0"/>
              <a:buChar char="•"/>
            </a:pPr>
            <a:endParaRPr lang="en-GB" altLang="en-US" sz="1400" dirty="0" smtClean="0">
              <a:ea typeface="Calibri" panose="020F0502020204030204" pitchFamily="34" charset="0"/>
              <a:cs typeface="Times New Roman" panose="02020603050405020304" pitchFamily="18" charset="0"/>
            </a:endParaRPr>
          </a:p>
          <a:p>
            <a:pPr marL="285750" lvl="0" indent="-285750" algn="just" defTabSz="914400" eaLnBrk="0" fontAlgn="base" hangingPunct="0">
              <a:spcBef>
                <a:spcPct val="0"/>
              </a:spcBef>
              <a:spcAft>
                <a:spcPct val="0"/>
              </a:spcAft>
              <a:buFont typeface="Arial" panose="020B0604020202020204" pitchFamily="34" charset="0"/>
              <a:buChar char="•"/>
            </a:pPr>
            <a:r>
              <a:rPr lang="en-GB" altLang="en-US" sz="1400" dirty="0">
                <a:ea typeface="Calibri" panose="020F0502020204030204" pitchFamily="34" charset="0"/>
                <a:cs typeface="Times New Roman" panose="02020603050405020304" pitchFamily="18" charset="0"/>
              </a:rPr>
              <a:t>O</a:t>
            </a:r>
            <a:r>
              <a:rPr lang="en-GB" altLang="en-US" sz="1400" dirty="0" smtClean="0">
                <a:ea typeface="Calibri" panose="020F0502020204030204" pitchFamily="34" charset="0"/>
                <a:cs typeface="Times New Roman" panose="02020603050405020304" pitchFamily="18" charset="0"/>
              </a:rPr>
              <a:t>pportunities </a:t>
            </a:r>
            <a:r>
              <a:rPr lang="en-GB" altLang="en-US" sz="1400" dirty="0">
                <a:ea typeface="Calibri" panose="020F0502020204030204" pitchFamily="34" charset="0"/>
                <a:cs typeface="Times New Roman" panose="02020603050405020304" pitchFamily="18" charset="0"/>
              </a:rPr>
              <a:t>for further </a:t>
            </a:r>
            <a:r>
              <a:rPr lang="en-GB" altLang="en-US" sz="1400" b="1" dirty="0">
                <a:ea typeface="Calibri" panose="020F0502020204030204" pitchFamily="34" charset="0"/>
                <a:cs typeface="Times New Roman" panose="02020603050405020304" pitchFamily="18" charset="0"/>
              </a:rPr>
              <a:t>collaboration around joint financial assessments and risk mitigation </a:t>
            </a:r>
            <a:r>
              <a:rPr lang="en-GB" altLang="en-US" sz="1400" b="1" dirty="0" smtClean="0">
                <a:ea typeface="Calibri" panose="020F0502020204030204" pitchFamily="34" charset="0"/>
                <a:cs typeface="Times New Roman" panose="02020603050405020304" pitchFamily="18" charset="0"/>
              </a:rPr>
              <a:t>strategies</a:t>
            </a:r>
            <a:r>
              <a:rPr lang="en-GB" altLang="en-US" sz="1400" dirty="0" smtClean="0">
                <a:ea typeface="Calibri" panose="020F0502020204030204" pitchFamily="34" charset="0"/>
                <a:cs typeface="Times New Roman" panose="02020603050405020304" pitchFamily="18" charset="0"/>
              </a:rPr>
              <a:t> </a:t>
            </a:r>
          </a:p>
          <a:p>
            <a:pPr marL="285750" lvl="0" indent="-285750" algn="just" defTabSz="914400" eaLnBrk="0" fontAlgn="base" hangingPunct="0">
              <a:spcBef>
                <a:spcPct val="0"/>
              </a:spcBef>
              <a:spcAft>
                <a:spcPct val="0"/>
              </a:spcAft>
              <a:buFont typeface="Arial" panose="020B0604020202020204" pitchFamily="34" charset="0"/>
              <a:buChar char="•"/>
            </a:pPr>
            <a:endParaRPr lang="en-GB" altLang="en-US" sz="1400" dirty="0">
              <a:ea typeface="Calibri" panose="020F0502020204030204" pitchFamily="34" charset="0"/>
              <a:cs typeface="Times New Roman" panose="02020603050405020304" pitchFamily="18" charset="0"/>
            </a:endParaRPr>
          </a:p>
          <a:p>
            <a:pPr marL="285750" lvl="0" indent="-285750" algn="just" defTabSz="914400" eaLnBrk="0" fontAlgn="base" hangingPunct="0">
              <a:spcBef>
                <a:spcPct val="0"/>
              </a:spcBef>
              <a:spcAft>
                <a:spcPct val="0"/>
              </a:spcAft>
              <a:buFont typeface="Arial" panose="020B0604020202020204" pitchFamily="34" charset="0"/>
              <a:buChar char="•"/>
            </a:pPr>
            <a:r>
              <a:rPr lang="en-GB" altLang="en-US" sz="1400" dirty="0" smtClean="0">
                <a:ea typeface="Calibri" panose="020F0502020204030204" pitchFamily="34" charset="0"/>
                <a:cs typeface="Times New Roman" panose="02020603050405020304" pitchFamily="18" charset="0"/>
              </a:rPr>
              <a:t>GFF can serve </a:t>
            </a:r>
            <a:r>
              <a:rPr lang="en-GB" altLang="en-US" sz="1400" dirty="0">
                <a:ea typeface="Calibri" panose="020F0502020204030204" pitchFamily="34" charset="0"/>
                <a:cs typeface="Times New Roman" panose="02020603050405020304" pitchFamily="18" charset="0"/>
              </a:rPr>
              <a:t>as </a:t>
            </a:r>
            <a:r>
              <a:rPr lang="en-GB" altLang="en-US" sz="1400" dirty="0" smtClean="0">
                <a:ea typeface="Calibri" panose="020F0502020204030204" pitchFamily="34" charset="0"/>
                <a:cs typeface="Times New Roman" panose="02020603050405020304" pitchFamily="18" charset="0"/>
              </a:rPr>
              <a:t>platform </a:t>
            </a:r>
            <a:r>
              <a:rPr lang="en-GB" altLang="en-US" sz="1400" dirty="0">
                <a:ea typeface="Calibri" panose="020F0502020204030204" pitchFamily="34" charset="0"/>
                <a:cs typeface="Times New Roman" panose="02020603050405020304" pitchFamily="18" charset="0"/>
              </a:rPr>
              <a:t>for </a:t>
            </a:r>
            <a:r>
              <a:rPr lang="en-GB" altLang="en-US" sz="1400" dirty="0" smtClean="0">
                <a:ea typeface="Calibri" panose="020F0502020204030204" pitchFamily="34" charset="0"/>
                <a:cs typeface="Times New Roman" panose="02020603050405020304" pitchFamily="18" charset="0"/>
              </a:rPr>
              <a:t>work </a:t>
            </a:r>
            <a:r>
              <a:rPr lang="en-GB" altLang="en-US" sz="1400" dirty="0">
                <a:ea typeface="Calibri" panose="020F0502020204030204" pitchFamily="34" charset="0"/>
                <a:cs typeface="Times New Roman" panose="02020603050405020304" pitchFamily="18" charset="0"/>
              </a:rPr>
              <a:t>on </a:t>
            </a:r>
            <a:r>
              <a:rPr lang="en-GB" altLang="en-US" sz="1400" dirty="0" smtClean="0">
                <a:ea typeface="Calibri" panose="020F0502020204030204" pitchFamily="34" charset="0"/>
                <a:cs typeface="Times New Roman" panose="02020603050405020304" pitchFamily="18" charset="0"/>
              </a:rPr>
              <a:t>health </a:t>
            </a:r>
            <a:r>
              <a:rPr lang="en-GB" altLang="en-US" sz="1400" dirty="0">
                <a:ea typeface="Calibri" panose="020F0502020204030204" pitchFamily="34" charset="0"/>
                <a:cs typeface="Times New Roman" panose="02020603050405020304" pitchFamily="18" charset="0"/>
              </a:rPr>
              <a:t>financing </a:t>
            </a:r>
            <a:r>
              <a:rPr lang="en-GB" altLang="en-US" sz="1400" dirty="0" smtClean="0">
                <a:ea typeface="Calibri" panose="020F0502020204030204" pitchFamily="34" charset="0"/>
                <a:cs typeface="Times New Roman" panose="02020603050405020304" pitchFamily="18" charset="0"/>
              </a:rPr>
              <a:t>strategy (e.g., costing gaps, health </a:t>
            </a:r>
            <a:r>
              <a:rPr lang="en-GB" altLang="en-US" sz="1400" dirty="0">
                <a:ea typeface="Calibri" panose="020F0502020204030204" pitchFamily="34" charset="0"/>
                <a:cs typeface="Times New Roman" panose="02020603050405020304" pitchFamily="18" charset="0"/>
              </a:rPr>
              <a:t>insurance, domestic financing and </a:t>
            </a:r>
            <a:r>
              <a:rPr lang="en-GB" altLang="en-US" sz="1400" dirty="0" smtClean="0">
                <a:ea typeface="Calibri" panose="020F0502020204030204" pitchFamily="34" charset="0"/>
                <a:cs typeface="Times New Roman" panose="02020603050405020304" pitchFamily="18" charset="0"/>
              </a:rPr>
              <a:t>sustainability). </a:t>
            </a:r>
          </a:p>
          <a:p>
            <a:pPr marL="171450" lvl="0" indent="-171450" algn="just" defTabSz="914400" eaLnBrk="0" fontAlgn="base" hangingPunct="0">
              <a:spcBef>
                <a:spcPct val="0"/>
              </a:spcBef>
              <a:spcAft>
                <a:spcPct val="0"/>
              </a:spcAft>
              <a:buFontTx/>
              <a:buChar char="-"/>
            </a:pPr>
            <a:endParaRPr lang="en-US" altLang="en-US" sz="1400" dirty="0">
              <a:ea typeface="Calibri" panose="020F0502020204030204" pitchFamily="34" charset="0"/>
              <a:cs typeface="Times New Roman" panose="02020603050405020304" pitchFamily="18" charset="0"/>
            </a:endParaRPr>
          </a:p>
          <a:p>
            <a:pPr marL="171450" lvl="0" indent="-171450" algn="just" defTabSz="914400" eaLnBrk="0" fontAlgn="base" hangingPunct="0">
              <a:spcBef>
                <a:spcPct val="0"/>
              </a:spcBef>
              <a:spcAft>
                <a:spcPct val="0"/>
              </a:spcAft>
              <a:buFontTx/>
              <a:buChar char="-"/>
            </a:pPr>
            <a:endParaRPr lang="en-US" altLang="en-US" sz="1400" dirty="0" smtClean="0">
              <a:ea typeface="Calibri" panose="020F0502020204030204" pitchFamily="34" charset="0"/>
              <a:cs typeface="Times New Roman" panose="02020603050405020304" pitchFamily="18" charset="0"/>
            </a:endParaRPr>
          </a:p>
          <a:p>
            <a:pPr lvl="0" algn="just" defTabSz="914400" eaLnBrk="0" fontAlgn="base" hangingPunct="0">
              <a:spcBef>
                <a:spcPct val="0"/>
              </a:spcBef>
              <a:spcAft>
                <a:spcPct val="0"/>
              </a:spcAft>
            </a:pPr>
            <a:endParaRPr lang="en-GB" altLang="en-US" sz="1400" dirty="0" smtClean="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5882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Global Fund’s collaboration in second-wave countries</a:t>
            </a:r>
            <a:endParaRPr lang="en-GB" b="1" dirty="0"/>
          </a:p>
        </p:txBody>
      </p:sp>
      <p:sp>
        <p:nvSpPr>
          <p:cNvPr id="7" name="Subtitle 6"/>
          <p:cNvSpPr>
            <a:spLocks noGrp="1"/>
          </p:cNvSpPr>
          <p:nvPr>
            <p:ph type="subTitle" idx="1"/>
          </p:nvPr>
        </p:nvSpPr>
        <p:spPr>
          <a:xfrm>
            <a:off x="553648" y="1042816"/>
            <a:ext cx="8064000" cy="528000"/>
          </a:xfrm>
        </p:spPr>
        <p:txBody>
          <a:bodyPr/>
          <a:lstStyle/>
          <a:p>
            <a:r>
              <a:rPr lang="en-US" i="1" dirty="0" smtClean="0"/>
              <a:t>Early experiences in Bangladesh, Senegal, Uganda and Cameroon</a:t>
            </a:r>
            <a:endParaRPr lang="en-GB" i="1" dirty="0"/>
          </a:p>
        </p:txBody>
      </p:sp>
      <p:sp>
        <p:nvSpPr>
          <p:cNvPr id="4" name="Slide Number Placeholder 3"/>
          <p:cNvSpPr>
            <a:spLocks noGrp="1"/>
          </p:cNvSpPr>
          <p:nvPr>
            <p:ph type="sldNum" sz="quarter" idx="12"/>
          </p:nvPr>
        </p:nvSpPr>
        <p:spPr/>
        <p:txBody>
          <a:bodyPr/>
          <a:lstStyle/>
          <a:p>
            <a:fld id="{1D1E3EDB-D7EB-F14E-A6D1-748C03EC5EDC}" type="slidenum">
              <a:rPr lang="en-US" smtClean="0">
                <a:solidFill>
                  <a:prstClr val="white">
                    <a:lumMod val="75000"/>
                  </a:prstClr>
                </a:solidFill>
              </a:rPr>
              <a:pPr/>
              <a:t>5</a:t>
            </a:fld>
            <a:endParaRPr lang="en-US" dirty="0">
              <a:solidFill>
                <a:prstClr val="white">
                  <a:lumMod val="75000"/>
                </a:prstClr>
              </a:solidFill>
            </a:endParaRPr>
          </a:p>
        </p:txBody>
      </p:sp>
      <p:sp>
        <p:nvSpPr>
          <p:cNvPr id="3" name="Content Placeholder 2"/>
          <p:cNvSpPr>
            <a:spLocks noGrp="1"/>
          </p:cNvSpPr>
          <p:nvPr>
            <p:ph idx="13"/>
          </p:nvPr>
        </p:nvSpPr>
        <p:spPr>
          <a:xfrm>
            <a:off x="539999" y="1664999"/>
            <a:ext cx="8064000" cy="4525963"/>
          </a:xfrm>
        </p:spPr>
        <p:txBody>
          <a:bodyPr>
            <a:normAutofit fontScale="85000" lnSpcReduction="20000"/>
          </a:bodyPr>
          <a:lstStyle/>
          <a:p>
            <a:r>
              <a:rPr lang="en-GB" b="1" dirty="0" smtClean="0">
                <a:solidFill>
                  <a:schemeClr val="tx2"/>
                </a:solidFill>
              </a:rPr>
              <a:t>Bangladesh</a:t>
            </a:r>
          </a:p>
          <a:p>
            <a:pPr marL="548550" lvl="3" indent="-285750" algn="just">
              <a:buFont typeface="Arial" panose="020B0604020202020204" pitchFamily="34" charset="0"/>
              <a:buChar char="•"/>
            </a:pPr>
            <a:r>
              <a:rPr lang="en-GB" dirty="0" smtClean="0">
                <a:solidFill>
                  <a:schemeClr val="tx1"/>
                </a:solidFill>
                <a:latin typeface="+mn-lt"/>
              </a:rPr>
              <a:t>Global </a:t>
            </a:r>
            <a:r>
              <a:rPr lang="en-GB" dirty="0">
                <a:solidFill>
                  <a:schemeClr val="tx1"/>
                </a:solidFill>
                <a:latin typeface="+mn-lt"/>
              </a:rPr>
              <a:t>Fund is involved in the donor partner </a:t>
            </a:r>
            <a:r>
              <a:rPr lang="en-GB" dirty="0" smtClean="0">
                <a:solidFill>
                  <a:schemeClr val="tx1"/>
                </a:solidFill>
                <a:latin typeface="+mn-lt"/>
              </a:rPr>
              <a:t>consortium with </a:t>
            </a:r>
            <a:r>
              <a:rPr lang="en-GB" dirty="0">
                <a:solidFill>
                  <a:schemeClr val="tx1"/>
                </a:solidFill>
                <a:latin typeface="+mn-lt"/>
              </a:rPr>
              <a:t>the intent to improve domestic financing, especially for TB which does not receive any domestic </a:t>
            </a:r>
            <a:r>
              <a:rPr lang="en-GB" dirty="0" smtClean="0">
                <a:solidFill>
                  <a:schemeClr val="tx1"/>
                </a:solidFill>
                <a:latin typeface="+mn-lt"/>
              </a:rPr>
              <a:t>financing</a:t>
            </a:r>
          </a:p>
          <a:p>
            <a:pPr marL="548550" lvl="3" indent="-285750" algn="just">
              <a:buFont typeface="Arial" panose="020B0604020202020204" pitchFamily="34" charset="0"/>
              <a:buChar char="•"/>
            </a:pPr>
            <a:r>
              <a:rPr lang="en-GB" dirty="0" smtClean="0">
                <a:solidFill>
                  <a:schemeClr val="tx1"/>
                </a:solidFill>
                <a:latin typeface="+mn-lt"/>
              </a:rPr>
              <a:t>Opportunities to </a:t>
            </a:r>
            <a:r>
              <a:rPr lang="en-GB" dirty="0">
                <a:solidFill>
                  <a:schemeClr val="tx1"/>
                </a:solidFill>
                <a:latin typeface="+mn-lt"/>
              </a:rPr>
              <a:t>work with GFF to </a:t>
            </a:r>
            <a:r>
              <a:rPr lang="en-GB" b="1" dirty="0">
                <a:solidFill>
                  <a:schemeClr val="tx1"/>
                </a:solidFill>
                <a:latin typeface="+mn-lt"/>
              </a:rPr>
              <a:t>leverage increases in domestic financing for health</a:t>
            </a:r>
            <a:r>
              <a:rPr lang="en-GB" dirty="0">
                <a:solidFill>
                  <a:schemeClr val="tx1"/>
                </a:solidFill>
                <a:latin typeface="+mn-lt"/>
              </a:rPr>
              <a:t> and improve the readiness of the country to absorb </a:t>
            </a:r>
            <a:r>
              <a:rPr lang="en-GB" dirty="0" smtClean="0">
                <a:solidFill>
                  <a:schemeClr val="tx1"/>
                </a:solidFill>
                <a:latin typeface="+mn-lt"/>
              </a:rPr>
              <a:t>financing</a:t>
            </a:r>
          </a:p>
          <a:p>
            <a:pPr lvl="1" algn="just"/>
            <a:endParaRPr lang="en-US" dirty="0">
              <a:latin typeface="+mn-lt"/>
            </a:endParaRPr>
          </a:p>
          <a:p>
            <a:pPr lvl="1" algn="just"/>
            <a:r>
              <a:rPr lang="en-US" b="1" dirty="0" smtClean="0">
                <a:solidFill>
                  <a:schemeClr val="tx2"/>
                </a:solidFill>
                <a:latin typeface="+mn-lt"/>
              </a:rPr>
              <a:t>Senegal</a:t>
            </a:r>
          </a:p>
          <a:p>
            <a:pPr marL="548550" lvl="3" indent="-285750" algn="just">
              <a:buFont typeface="Arial" panose="020B0604020202020204" pitchFamily="34" charset="0"/>
              <a:buChar char="•"/>
            </a:pPr>
            <a:r>
              <a:rPr lang="en-GB" dirty="0" smtClean="0">
                <a:solidFill>
                  <a:schemeClr val="tx1"/>
                </a:solidFill>
                <a:latin typeface="+mn-lt"/>
              </a:rPr>
              <a:t>Health Financing Strategy was launched </a:t>
            </a:r>
            <a:r>
              <a:rPr lang="en-GB" dirty="0">
                <a:solidFill>
                  <a:schemeClr val="tx1"/>
                </a:solidFill>
                <a:latin typeface="+mn-lt"/>
              </a:rPr>
              <a:t>in </a:t>
            </a:r>
            <a:r>
              <a:rPr lang="en-GB" dirty="0" smtClean="0">
                <a:solidFill>
                  <a:schemeClr val="tx1"/>
                </a:solidFill>
                <a:latin typeface="+mn-lt"/>
              </a:rPr>
              <a:t>February and work </a:t>
            </a:r>
            <a:r>
              <a:rPr lang="en-GB" dirty="0">
                <a:solidFill>
                  <a:schemeClr val="tx1"/>
                </a:solidFill>
                <a:latin typeface="+mn-lt"/>
              </a:rPr>
              <a:t>will be done in June-July on strategic planning and </a:t>
            </a:r>
            <a:r>
              <a:rPr lang="en-GB" dirty="0" smtClean="0">
                <a:solidFill>
                  <a:schemeClr val="tx1"/>
                </a:solidFill>
                <a:latin typeface="+mn-lt"/>
              </a:rPr>
              <a:t>prioritization</a:t>
            </a:r>
          </a:p>
          <a:p>
            <a:pPr marL="548550" lvl="3" indent="-285750" algn="just">
              <a:buFont typeface="Arial" panose="020B0604020202020204" pitchFamily="34" charset="0"/>
              <a:buChar char="•"/>
            </a:pPr>
            <a:r>
              <a:rPr lang="en-GB" dirty="0" smtClean="0">
                <a:solidFill>
                  <a:schemeClr val="tx1"/>
                </a:solidFill>
                <a:latin typeface="+mn-lt"/>
              </a:rPr>
              <a:t>Global </a:t>
            </a:r>
            <a:r>
              <a:rPr lang="en-GB" dirty="0">
                <a:solidFill>
                  <a:schemeClr val="tx1"/>
                </a:solidFill>
                <a:latin typeface="+mn-lt"/>
              </a:rPr>
              <a:t>Fund </a:t>
            </a:r>
            <a:r>
              <a:rPr lang="en-GB" dirty="0" smtClean="0">
                <a:solidFill>
                  <a:schemeClr val="tx1"/>
                </a:solidFill>
                <a:latin typeface="+mn-lt"/>
              </a:rPr>
              <a:t>remains </a:t>
            </a:r>
            <a:r>
              <a:rPr lang="en-GB" dirty="0">
                <a:solidFill>
                  <a:schemeClr val="tx1"/>
                </a:solidFill>
                <a:latin typeface="+mn-lt"/>
              </a:rPr>
              <a:t>interested in following the process </a:t>
            </a:r>
            <a:r>
              <a:rPr lang="en-GB" dirty="0" smtClean="0">
                <a:solidFill>
                  <a:schemeClr val="tx1"/>
                </a:solidFill>
                <a:latin typeface="+mn-lt"/>
              </a:rPr>
              <a:t>with a focus on </a:t>
            </a:r>
            <a:r>
              <a:rPr lang="en-GB" b="1" dirty="0">
                <a:solidFill>
                  <a:schemeClr val="tx1"/>
                </a:solidFill>
                <a:latin typeface="+mn-lt"/>
              </a:rPr>
              <a:t>domestic resource mobilization </a:t>
            </a:r>
            <a:r>
              <a:rPr lang="en-GB" dirty="0">
                <a:solidFill>
                  <a:schemeClr val="tx1"/>
                </a:solidFill>
                <a:latin typeface="+mn-lt"/>
              </a:rPr>
              <a:t>with </a:t>
            </a:r>
            <a:r>
              <a:rPr lang="en-GB" dirty="0" smtClean="0">
                <a:solidFill>
                  <a:schemeClr val="tx1"/>
                </a:solidFill>
                <a:latin typeface="+mn-lt"/>
              </a:rPr>
              <a:t>partner NGO's</a:t>
            </a:r>
          </a:p>
          <a:p>
            <a:endParaRPr lang="en-US" dirty="0"/>
          </a:p>
          <a:p>
            <a:r>
              <a:rPr lang="en-US" b="1" dirty="0">
                <a:solidFill>
                  <a:schemeClr val="tx2"/>
                </a:solidFill>
              </a:rPr>
              <a:t>Uganda</a:t>
            </a:r>
          </a:p>
          <a:p>
            <a:pPr marL="548550" lvl="3" indent="-285750" algn="just">
              <a:buFont typeface="Arial" panose="020B0604020202020204" pitchFamily="34" charset="0"/>
              <a:buChar char="•"/>
            </a:pPr>
            <a:r>
              <a:rPr lang="en-GB" dirty="0">
                <a:solidFill>
                  <a:schemeClr val="tx1"/>
                </a:solidFill>
                <a:latin typeface="+mn-lt"/>
              </a:rPr>
              <a:t>Longer term funding of HIV by PEPFAR, Global Fund and government is under </a:t>
            </a:r>
            <a:r>
              <a:rPr lang="en-GB" dirty="0" smtClean="0">
                <a:solidFill>
                  <a:schemeClr val="tx1"/>
                </a:solidFill>
                <a:latin typeface="+mn-lt"/>
              </a:rPr>
              <a:t>discussion</a:t>
            </a:r>
          </a:p>
          <a:p>
            <a:pPr marL="548550" lvl="3" indent="-285750" algn="just">
              <a:buFont typeface="Arial" panose="020B0604020202020204" pitchFamily="34" charset="0"/>
              <a:buChar char="•"/>
            </a:pPr>
            <a:r>
              <a:rPr lang="en-GB" dirty="0" smtClean="0">
                <a:solidFill>
                  <a:schemeClr val="tx1"/>
                </a:solidFill>
                <a:latin typeface="+mn-lt"/>
              </a:rPr>
              <a:t>There </a:t>
            </a:r>
            <a:r>
              <a:rPr lang="en-GB" dirty="0">
                <a:solidFill>
                  <a:schemeClr val="tx1"/>
                </a:solidFill>
                <a:latin typeface="+mn-lt"/>
              </a:rPr>
              <a:t>is a lack of standards, therefore </a:t>
            </a:r>
            <a:r>
              <a:rPr lang="en-GB" b="1" dirty="0">
                <a:solidFill>
                  <a:schemeClr val="tx1"/>
                </a:solidFill>
                <a:latin typeface="+mn-lt"/>
              </a:rPr>
              <a:t>development of standards of quality of care </a:t>
            </a:r>
            <a:r>
              <a:rPr lang="en-GB" dirty="0">
                <a:solidFill>
                  <a:schemeClr val="tx1"/>
                </a:solidFill>
                <a:latin typeface="+mn-lt"/>
              </a:rPr>
              <a:t>under GFF will be an important area of </a:t>
            </a:r>
            <a:r>
              <a:rPr lang="en-GB" dirty="0" smtClean="0">
                <a:solidFill>
                  <a:schemeClr val="tx1"/>
                </a:solidFill>
                <a:latin typeface="+mn-lt"/>
              </a:rPr>
              <a:t>collaboration</a:t>
            </a:r>
            <a:endParaRPr lang="en-GB" dirty="0">
              <a:solidFill>
                <a:schemeClr val="tx1"/>
              </a:solidFill>
              <a:latin typeface="+mn-lt"/>
            </a:endParaRPr>
          </a:p>
          <a:p>
            <a:pPr lvl="1" algn="just"/>
            <a:endParaRPr lang="en-US" dirty="0">
              <a:latin typeface="+mn-lt"/>
            </a:endParaRPr>
          </a:p>
          <a:p>
            <a:pPr lvl="1" algn="just"/>
            <a:r>
              <a:rPr lang="en-US" b="1" dirty="0" smtClean="0">
                <a:solidFill>
                  <a:schemeClr val="tx2"/>
                </a:solidFill>
                <a:latin typeface="+mn-lt"/>
              </a:rPr>
              <a:t>Cameroon</a:t>
            </a:r>
            <a:endParaRPr lang="en-US" dirty="0" smtClean="0">
              <a:solidFill>
                <a:schemeClr val="tx2"/>
              </a:solidFill>
              <a:latin typeface="+mn-lt"/>
            </a:endParaRPr>
          </a:p>
          <a:p>
            <a:pPr marL="548550" lvl="3" indent="-285750" algn="just">
              <a:buFont typeface="Arial" panose="020B0604020202020204" pitchFamily="34" charset="0"/>
              <a:buChar char="•"/>
            </a:pPr>
            <a:r>
              <a:rPr lang="en-US" dirty="0" smtClean="0">
                <a:solidFill>
                  <a:schemeClr val="tx1"/>
                </a:solidFill>
                <a:latin typeface="+mn-lt"/>
              </a:rPr>
              <a:t>Strong </a:t>
            </a:r>
            <a:r>
              <a:rPr lang="en-US" dirty="0">
                <a:solidFill>
                  <a:schemeClr val="tx1"/>
                </a:solidFill>
                <a:latin typeface="+mn-lt"/>
              </a:rPr>
              <a:t>collaboration between partners, particularly among UNFPA, UNICEF, </a:t>
            </a:r>
            <a:r>
              <a:rPr lang="en-US" dirty="0" err="1" smtClean="0">
                <a:solidFill>
                  <a:schemeClr val="tx1"/>
                </a:solidFill>
                <a:latin typeface="+mn-lt"/>
              </a:rPr>
              <a:t>Gavi</a:t>
            </a:r>
            <a:r>
              <a:rPr lang="en-US" dirty="0" smtClean="0">
                <a:solidFill>
                  <a:schemeClr val="tx1"/>
                </a:solidFill>
                <a:latin typeface="+mn-lt"/>
              </a:rPr>
              <a:t> </a:t>
            </a:r>
            <a:r>
              <a:rPr lang="en-US" dirty="0">
                <a:solidFill>
                  <a:schemeClr val="tx1"/>
                </a:solidFill>
                <a:latin typeface="+mn-lt"/>
              </a:rPr>
              <a:t>and the Global </a:t>
            </a:r>
            <a:r>
              <a:rPr lang="en-US" dirty="0" smtClean="0">
                <a:solidFill>
                  <a:schemeClr val="tx1"/>
                </a:solidFill>
                <a:latin typeface="+mn-lt"/>
              </a:rPr>
              <a:t>Fund around country platform continues  </a:t>
            </a:r>
            <a:endParaRPr lang="en-US" dirty="0">
              <a:solidFill>
                <a:schemeClr val="tx1"/>
              </a:solidFill>
              <a:latin typeface="+mn-lt"/>
            </a:endParaRPr>
          </a:p>
          <a:p>
            <a:pPr marL="548550" lvl="3" indent="-285750" algn="just">
              <a:buFont typeface="Arial" panose="020B0604020202020204" pitchFamily="34" charset="0"/>
              <a:buChar char="•"/>
            </a:pPr>
            <a:r>
              <a:rPr lang="en-US" dirty="0" smtClean="0">
                <a:solidFill>
                  <a:schemeClr val="tx1"/>
                </a:solidFill>
                <a:latin typeface="+mn-lt"/>
              </a:rPr>
              <a:t>Discussions are currently underway</a:t>
            </a:r>
            <a:r>
              <a:rPr lang="en-US" dirty="0">
                <a:solidFill>
                  <a:schemeClr val="tx1"/>
                </a:solidFill>
                <a:latin typeface="+mn-lt"/>
              </a:rPr>
              <a:t>, including </a:t>
            </a:r>
            <a:r>
              <a:rPr lang="en-US" dirty="0" smtClean="0">
                <a:solidFill>
                  <a:schemeClr val="tx1"/>
                </a:solidFill>
                <a:latin typeface="+mn-lt"/>
              </a:rPr>
              <a:t>with </a:t>
            </a:r>
            <a:r>
              <a:rPr lang="en-US" dirty="0">
                <a:solidFill>
                  <a:schemeClr val="tx1"/>
                </a:solidFill>
                <a:latin typeface="+mn-lt"/>
              </a:rPr>
              <a:t>France, Germany, </a:t>
            </a:r>
            <a:r>
              <a:rPr lang="en-US" dirty="0" err="1">
                <a:solidFill>
                  <a:schemeClr val="tx1"/>
                </a:solidFill>
                <a:latin typeface="+mn-lt"/>
              </a:rPr>
              <a:t>Gavi</a:t>
            </a:r>
            <a:r>
              <a:rPr lang="en-US" dirty="0">
                <a:solidFill>
                  <a:schemeClr val="tx1"/>
                </a:solidFill>
                <a:latin typeface="+mn-lt"/>
              </a:rPr>
              <a:t>, Global Fund, and </a:t>
            </a:r>
            <a:r>
              <a:rPr lang="en-US" dirty="0" smtClean="0">
                <a:solidFill>
                  <a:schemeClr val="tx1"/>
                </a:solidFill>
                <a:latin typeface="+mn-lt"/>
              </a:rPr>
              <a:t>PEPFAR for </a:t>
            </a:r>
            <a:r>
              <a:rPr lang="en-US" b="1" dirty="0" smtClean="0">
                <a:solidFill>
                  <a:schemeClr val="tx1"/>
                </a:solidFill>
                <a:latin typeface="+mn-lt"/>
              </a:rPr>
              <a:t>complementary financing of the investment case</a:t>
            </a:r>
            <a:endParaRPr lang="en-US" dirty="0">
              <a:solidFill>
                <a:schemeClr val="tx1"/>
              </a:solidFill>
              <a:latin typeface="+mn-lt"/>
            </a:endParaRPr>
          </a:p>
          <a:p>
            <a:pPr marL="548550" lvl="3" indent="-285750" algn="just">
              <a:buFont typeface="Arial" panose="020B0604020202020204" pitchFamily="34" charset="0"/>
              <a:buChar char="•"/>
            </a:pPr>
            <a:endParaRPr lang="en-GB" dirty="0"/>
          </a:p>
          <a:p>
            <a:pPr lvl="1" algn="just"/>
            <a:endParaRPr lang="en-US" dirty="0"/>
          </a:p>
        </p:txBody>
      </p:sp>
    </p:spTree>
    <p:extLst>
      <p:ext uri="{BB962C8B-B14F-4D97-AF65-F5344CB8AC3E}">
        <p14:creationId xmlns:p14="http://schemas.microsoft.com/office/powerpoint/2010/main" val="687219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smtClean="0"/>
              <a:t>Moving forward: opportunities for continued engagement with GFF</a:t>
            </a:r>
            <a:endParaRPr lang="en-GB" sz="2200" b="1" dirty="0"/>
          </a:p>
        </p:txBody>
      </p:sp>
      <p:sp>
        <p:nvSpPr>
          <p:cNvPr id="4" name="Slide Number Placeholder 3"/>
          <p:cNvSpPr>
            <a:spLocks noGrp="1"/>
          </p:cNvSpPr>
          <p:nvPr>
            <p:ph type="sldNum" sz="quarter" idx="12"/>
          </p:nvPr>
        </p:nvSpPr>
        <p:spPr/>
        <p:txBody>
          <a:bodyPr/>
          <a:lstStyle/>
          <a:p>
            <a:fld id="{1D1E3EDB-D7EB-F14E-A6D1-748C03EC5EDC}" type="slidenum">
              <a:rPr lang="en-US" smtClean="0">
                <a:solidFill>
                  <a:prstClr val="white">
                    <a:lumMod val="75000"/>
                  </a:prstClr>
                </a:solidFill>
              </a:rPr>
              <a:pPr/>
              <a:t>6</a:t>
            </a:fld>
            <a:endParaRPr lang="en-US" dirty="0">
              <a:solidFill>
                <a:prstClr val="white">
                  <a:lumMod val="75000"/>
                </a:prstClr>
              </a:solidFill>
            </a:endParaRPr>
          </a:p>
        </p:txBody>
      </p:sp>
      <p:sp>
        <p:nvSpPr>
          <p:cNvPr id="5" name="Rectangle 1"/>
          <p:cNvSpPr>
            <a:spLocks noGrp="1" noChangeArrowheads="1"/>
          </p:cNvSpPr>
          <p:nvPr>
            <p:ph idx="1"/>
          </p:nvPr>
        </p:nvSpPr>
        <p:spPr bwMode="auto">
          <a:xfrm>
            <a:off x="540000" y="1491536"/>
            <a:ext cx="7880669" cy="47141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just" defTabSz="914400" rtl="0" eaLnBrk="0" fontAlgn="base" latinLnBrk="0" hangingPunct="0">
              <a:lnSpc>
                <a:spcPct val="100000"/>
              </a:lnSpc>
              <a:spcBef>
                <a:spcPct val="0"/>
              </a:spcBef>
              <a:spcAft>
                <a:spcPct val="0"/>
              </a:spcAft>
              <a:buClrTx/>
              <a:buSzTx/>
              <a:tabLst/>
            </a:pPr>
            <a:r>
              <a:rPr lang="en-US" altLang="en-US" sz="1600" b="1" dirty="0" smtClean="0">
                <a:solidFill>
                  <a:schemeClr val="tx2"/>
                </a:solidFill>
                <a:latin typeface="+mn-lt"/>
                <a:ea typeface="Times New Roman" panose="02020603050405020304" pitchFamily="18" charset="0"/>
                <a:cs typeface="Times New Roman" panose="02020603050405020304" pitchFamily="18" charset="0"/>
              </a:rPr>
              <a:t>RMNCAH Investment Cases</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dirty="0" smtClean="0">
                <a:latin typeface="+mn-lt"/>
                <a:ea typeface="Times New Roman" panose="02020603050405020304" pitchFamily="18" charset="0"/>
                <a:cs typeface="Times New Roman" panose="02020603050405020304" pitchFamily="18" charset="0"/>
              </a:rPr>
              <a:t>Participate </a:t>
            </a:r>
            <a:r>
              <a:rPr kumimoji="0" lang="en-US" altLang="en-US" sz="16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during the development of RMNCAH investment cases and financing strategies, and share information regarding current investments</a:t>
            </a:r>
          </a:p>
          <a:p>
            <a:pPr marL="171450" indent="-171450" algn="just" defTabSz="914400">
              <a:lnSpc>
                <a:spcPct val="100000"/>
              </a:lnSpc>
              <a:buFont typeface="Arial" panose="020B0604020202020204" pitchFamily="34" charset="0"/>
              <a:buChar char="•"/>
            </a:pPr>
            <a:r>
              <a:rPr lang="en-US" altLang="en-US" sz="1600" dirty="0" smtClean="0">
                <a:ea typeface="Times New Roman" panose="02020603050405020304" pitchFamily="18" charset="0"/>
                <a:cs typeface="Times New Roman" panose="02020603050405020304" pitchFamily="18" charset="0"/>
              </a:rPr>
              <a:t>At the request of countries, support </a:t>
            </a:r>
            <a:r>
              <a:rPr lang="en-US" altLang="en-US" sz="1600" dirty="0">
                <a:ea typeface="Times New Roman" panose="02020603050405020304" pitchFamily="18" charset="0"/>
                <a:cs typeface="Times New Roman" panose="02020603050405020304" pitchFamily="18" charset="0"/>
              </a:rPr>
              <a:t>co-financing of RMNCAH and integrated service delivery through reprogramming of existing grants, and during the development of new applications in 2017 which reflect priorities outlined in investment cases </a:t>
            </a:r>
          </a:p>
          <a:p>
            <a:pPr marR="0" lvl="0" algn="just" defTabSz="914400" rtl="0" eaLnBrk="0" fontAlgn="base" latinLnBrk="0" hangingPunct="0">
              <a:lnSpc>
                <a:spcPct val="100000"/>
              </a:lnSpc>
              <a:spcBef>
                <a:spcPct val="0"/>
              </a:spcBef>
              <a:spcAft>
                <a:spcPct val="0"/>
              </a:spcAft>
              <a:buClrTx/>
              <a:buSzTx/>
              <a:tabLst/>
            </a:pPr>
            <a:endParaRPr lang="en-US" altLang="en-US" sz="1600" dirty="0" smtClean="0">
              <a:latin typeface="+mn-lt"/>
              <a:ea typeface="Times New Roman" panose="02020603050405020304" pitchFamily="18" charset="0"/>
              <a:cs typeface="Times New Roman" panose="02020603050405020304" pitchFamily="18" charset="0"/>
            </a:endParaRPr>
          </a:p>
          <a:p>
            <a:pPr marR="0" lvl="0" algn="just" defTabSz="914400" rtl="0" eaLnBrk="0" fontAlgn="base" latinLnBrk="0" hangingPunct="0">
              <a:lnSpc>
                <a:spcPct val="100000"/>
              </a:lnSpc>
              <a:spcBef>
                <a:spcPct val="0"/>
              </a:spcBef>
              <a:spcAft>
                <a:spcPct val="0"/>
              </a:spcAft>
              <a:buClrTx/>
              <a:buSzTx/>
              <a:tabLst/>
            </a:pPr>
            <a:r>
              <a:rPr lang="en-US" altLang="en-US" sz="1600" b="1" dirty="0" smtClean="0">
                <a:solidFill>
                  <a:schemeClr val="tx2"/>
                </a:solidFill>
                <a:latin typeface="+mn-lt"/>
                <a:ea typeface="Times New Roman" panose="02020603050405020304" pitchFamily="18" charset="0"/>
                <a:cs typeface="Times New Roman" panose="02020603050405020304" pitchFamily="18" charset="0"/>
              </a:rPr>
              <a:t>Health Financing </a:t>
            </a:r>
            <a:endParaRPr lang="en-US" altLang="en-US" sz="1600" b="1" dirty="0">
              <a:solidFill>
                <a:schemeClr val="tx2"/>
              </a:solidFill>
              <a:latin typeface="+mn-lt"/>
              <a:ea typeface="Times New Roman" panose="02020603050405020304" pitchFamily="18" charset="0"/>
              <a:cs typeface="Times New Roman" panose="02020603050405020304" pitchFamily="18" charset="0"/>
            </a:endParaRPr>
          </a:p>
          <a:p>
            <a:pPr marL="171450" lvl="0" indent="-171450" algn="just" defTabSz="914400">
              <a:lnSpc>
                <a:spcPct val="100000"/>
              </a:lnSpc>
              <a:buFont typeface="Arial" panose="020B0604020202020204" pitchFamily="34" charset="0"/>
              <a:buChar char="•"/>
            </a:pPr>
            <a:r>
              <a:rPr lang="en-US" altLang="en-US" sz="1600" dirty="0" smtClean="0">
                <a:latin typeface="+mn-lt"/>
                <a:ea typeface="Times New Roman" panose="02020603050405020304" pitchFamily="18" charset="0"/>
                <a:cs typeface="Times New Roman" panose="02020603050405020304" pitchFamily="18" charset="0"/>
              </a:rPr>
              <a:t>Leverage i</a:t>
            </a:r>
            <a:r>
              <a:rPr kumimoji="0" lang="en-US" altLang="en-US" sz="16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ncreased</a:t>
            </a:r>
            <a:r>
              <a:rPr kumimoji="0" lang="en-US" altLang="en-US" sz="1600" b="0" i="0" u="none" strike="noStrike" cap="none" normalizeH="0" dirty="0" smtClean="0">
                <a:ln>
                  <a:noFill/>
                </a:ln>
                <a:solidFill>
                  <a:schemeClr val="tx1"/>
                </a:solidFill>
                <a:effectLst/>
                <a:latin typeface="+mn-lt"/>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domestic financing for health and</a:t>
            </a:r>
            <a:r>
              <a:rPr kumimoji="0" lang="en-US" altLang="en-US" sz="1600" b="0" i="0" u="none" strike="noStrike" cap="none" normalizeH="0" dirty="0" smtClean="0">
                <a:ln>
                  <a:noFill/>
                </a:ln>
                <a:solidFill>
                  <a:schemeClr val="tx1"/>
                </a:solidFill>
                <a:effectLst/>
                <a:latin typeface="+mn-lt"/>
                <a:ea typeface="Times New Roman" panose="02020603050405020304" pitchFamily="18" charset="0"/>
                <a:cs typeface="Times New Roman" panose="02020603050405020304" pitchFamily="18" charset="0"/>
              </a:rPr>
              <a:t> improve readiness </a:t>
            </a:r>
            <a:r>
              <a:rPr lang="en-US" altLang="en-US" sz="1600" dirty="0" smtClean="0">
                <a:latin typeface="+mn-lt"/>
                <a:ea typeface="Times New Roman" panose="02020603050405020304" pitchFamily="18" charset="0"/>
                <a:cs typeface="Times New Roman" panose="02020603050405020304" pitchFamily="18" charset="0"/>
              </a:rPr>
              <a:t>of countries to absorb financing </a:t>
            </a:r>
          </a:p>
          <a:p>
            <a:pPr marL="171450" lvl="0" indent="-171450" algn="just" defTabSz="914400">
              <a:lnSpc>
                <a:spcPct val="100000"/>
              </a:lnSpc>
              <a:buFont typeface="Arial" panose="020B0604020202020204" pitchFamily="34" charset="0"/>
              <a:buChar char="•"/>
            </a:pPr>
            <a:r>
              <a:rPr lang="en-US" altLang="en-US" sz="1600" dirty="0" smtClean="0">
                <a:latin typeface="+mn-lt"/>
                <a:ea typeface="Times New Roman" panose="02020603050405020304" pitchFamily="18" charset="0"/>
                <a:cs typeface="Times New Roman" panose="02020603050405020304" pitchFamily="18" charset="0"/>
              </a:rPr>
              <a:t>Develop innovative h</a:t>
            </a:r>
            <a:r>
              <a:rPr kumimoji="0" lang="en-US" altLang="en-US" sz="16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ealth financing strategies </a:t>
            </a:r>
          </a:p>
          <a:p>
            <a:pPr marL="434250" lvl="3" indent="-171450" algn="just" defTabSz="914400">
              <a:buFont typeface="Arial" panose="020B0604020202020204" pitchFamily="34" charset="0"/>
              <a:buChar char="•"/>
            </a:pPr>
            <a:r>
              <a:rPr lang="en-GB" dirty="0" smtClean="0">
                <a:latin typeface="+mn-lt"/>
              </a:rPr>
              <a:t>Expanding </a:t>
            </a:r>
            <a:r>
              <a:rPr lang="en-GB" dirty="0">
                <a:latin typeface="+mn-lt"/>
              </a:rPr>
              <a:t>health insurance to include HIV, tuberculosis and </a:t>
            </a:r>
            <a:r>
              <a:rPr lang="en-GB" dirty="0" smtClean="0">
                <a:latin typeface="+mn-lt"/>
              </a:rPr>
              <a:t>malaria</a:t>
            </a:r>
          </a:p>
          <a:p>
            <a:pPr marL="434250" lvl="3" indent="-171450" algn="just" defTabSz="914400">
              <a:buFont typeface="Arial" panose="020B0604020202020204" pitchFamily="34" charset="0"/>
              <a:buChar char="•"/>
            </a:pPr>
            <a:r>
              <a:rPr lang="en-GB" dirty="0" smtClean="0">
                <a:latin typeface="+mn-lt"/>
              </a:rPr>
              <a:t>Strengthening </a:t>
            </a:r>
            <a:r>
              <a:rPr lang="en-GB" dirty="0">
                <a:latin typeface="+mn-lt"/>
              </a:rPr>
              <a:t>public financial management </a:t>
            </a:r>
            <a:r>
              <a:rPr lang="en-GB" dirty="0" smtClean="0">
                <a:latin typeface="+mn-lt"/>
              </a:rPr>
              <a:t>systems</a:t>
            </a:r>
          </a:p>
          <a:p>
            <a:pPr marL="434250" lvl="3" indent="-171450" algn="just" defTabSz="914400">
              <a:buFont typeface="Arial" panose="020B0604020202020204" pitchFamily="34" charset="0"/>
              <a:buChar char="•"/>
            </a:pPr>
            <a:r>
              <a:rPr lang="en-GB" dirty="0" smtClean="0">
                <a:latin typeface="+mn-lt"/>
              </a:rPr>
              <a:t>Strengthening social </a:t>
            </a:r>
            <a:r>
              <a:rPr lang="en-GB" dirty="0">
                <a:latin typeface="+mn-lt"/>
              </a:rPr>
              <a:t>protection mechanisms </a:t>
            </a:r>
          </a:p>
          <a:p>
            <a:pPr marL="434250" lvl="3" indent="-171450" algn="just" defTabSz="914400">
              <a:buFont typeface="Arial" panose="020B0604020202020204" pitchFamily="34" charset="0"/>
              <a:buChar char="•"/>
            </a:pPr>
            <a:r>
              <a:rPr lang="en-GB" dirty="0" smtClean="0">
                <a:latin typeface="+mn-lt"/>
              </a:rPr>
              <a:t>Scaling-up performance-based </a:t>
            </a:r>
            <a:r>
              <a:rPr lang="en-GB" dirty="0">
                <a:latin typeface="+mn-lt"/>
              </a:rPr>
              <a:t>financing </a:t>
            </a:r>
            <a:r>
              <a:rPr lang="en-GB" dirty="0" smtClean="0">
                <a:latin typeface="+mn-lt"/>
              </a:rPr>
              <a:t>approaches</a:t>
            </a:r>
          </a:p>
          <a:p>
            <a:pPr lvl="2" algn="just" defTabSz="914400"/>
            <a:endParaRPr kumimoji="0" lang="en-US" altLang="en-US" b="1"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endParaRPr>
          </a:p>
          <a:p>
            <a:pPr lvl="2" algn="just" defTabSz="914400"/>
            <a:r>
              <a:rPr lang="en-US" altLang="en-US" b="1" dirty="0" smtClean="0">
                <a:solidFill>
                  <a:schemeClr val="tx2"/>
                </a:solidFill>
                <a:latin typeface="+mn-lt"/>
                <a:ea typeface="Times New Roman" panose="02020603050405020304" pitchFamily="18" charset="0"/>
                <a:cs typeface="Times New Roman" panose="02020603050405020304" pitchFamily="18" charset="0"/>
              </a:rPr>
              <a:t>Operationalization of business plan </a:t>
            </a:r>
            <a:endParaRPr kumimoji="0" lang="en-US" altLang="en-US" b="1" i="0" u="none" strike="noStrike" cap="none" normalizeH="0" baseline="0" dirty="0">
              <a:ln>
                <a:noFill/>
              </a:ln>
              <a:solidFill>
                <a:schemeClr val="tx2"/>
              </a:solidFill>
              <a:effectLst/>
              <a:latin typeface="+mn-lt"/>
              <a:ea typeface="Times New Roman" panose="02020603050405020304" pitchFamily="18" charset="0"/>
              <a:cs typeface="Times New Roman" panose="02020603050405020304" pitchFamily="18" charset="0"/>
            </a:endParaRPr>
          </a:p>
          <a:p>
            <a:pPr marL="171450" lvl="0" indent="-171450" algn="just" defTabSz="914400">
              <a:lnSpc>
                <a:spcPct val="100000"/>
              </a:lnSpc>
              <a:buFont typeface="Arial" panose="020B0604020202020204" pitchFamily="34" charset="0"/>
              <a:buChar char="•"/>
            </a:pPr>
            <a:r>
              <a:rPr lang="en-US" altLang="en-US" sz="1600" dirty="0">
                <a:latin typeface="+mn-lt"/>
                <a:ea typeface="Times New Roman" panose="02020603050405020304" pitchFamily="18" charset="0"/>
                <a:cs typeface="Times New Roman" panose="02020603050405020304" pitchFamily="18" charset="0"/>
              </a:rPr>
              <a:t>Explore possibility of joint implementation </a:t>
            </a:r>
            <a:r>
              <a:rPr lang="en-US" altLang="en-US" sz="1600" dirty="0" smtClean="0">
                <a:latin typeface="+mn-lt"/>
                <a:ea typeface="Times New Roman" panose="02020603050405020304" pitchFamily="18" charset="0"/>
                <a:cs typeface="Times New Roman" panose="02020603050405020304" pitchFamily="18" charset="0"/>
              </a:rPr>
              <a:t>modalities (e.g., risk mitigation) </a:t>
            </a:r>
            <a:endParaRPr lang="en-US" altLang="en-US" sz="1600" dirty="0">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03635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GF-Board_RESIZED_15.12.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2041</TotalTime>
  <Words>858</Words>
  <Application>Microsoft Office PowerPoint</Application>
  <PresentationFormat>On-screen Show (4:3)</PresentationFormat>
  <Paragraphs>104</Paragraphs>
  <Slides>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Lucida Grande</vt:lpstr>
      <vt:lpstr>Times New Roman</vt:lpstr>
      <vt:lpstr>GF-Board_RESIZED_15.12.14</vt:lpstr>
      <vt:lpstr>think-cell Slide</vt:lpstr>
      <vt:lpstr>PowerPoint Presentation</vt:lpstr>
      <vt:lpstr> Global Fund’s Strategic Framework 2017-2022  Investing to End Epidemics </vt:lpstr>
      <vt:lpstr>Supporting the vision and innovation of the GFF</vt:lpstr>
      <vt:lpstr>Global Fund’s early engagement in all front-runner countries</vt:lpstr>
      <vt:lpstr>Global Fund’s collaboration in second-wave countries</vt:lpstr>
      <vt:lpstr>Moving forward: opportunities for continued engagement with GFF</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Ferenchick</dc:creator>
  <cp:lastModifiedBy>Aissa Fides Krista Socorro</cp:lastModifiedBy>
  <cp:revision>139</cp:revision>
  <dcterms:created xsi:type="dcterms:W3CDTF">2016-06-07T13:15:46Z</dcterms:created>
  <dcterms:modified xsi:type="dcterms:W3CDTF">2016-06-24T05:35:28Z</dcterms:modified>
</cp:coreProperties>
</file>